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69" r:id="rId3"/>
    <p:sldId id="283" r:id="rId4"/>
    <p:sldId id="282" r:id="rId5"/>
    <p:sldId id="272" r:id="rId6"/>
    <p:sldId id="279" r:id="rId7"/>
    <p:sldId id="273" r:id="rId8"/>
    <p:sldId id="284" r:id="rId9"/>
    <p:sldId id="276" r:id="rId10"/>
    <p:sldId id="27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513"/>
    <a:srgbClr val="232227"/>
    <a:srgbClr val="2523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1480" autoAdjust="0"/>
  </p:normalViewPr>
  <p:slideViewPr>
    <p:cSldViewPr snapToGrid="0">
      <p:cViewPr varScale="1">
        <p:scale>
          <a:sx n="109" d="100"/>
          <a:sy n="109" d="100"/>
        </p:scale>
        <p:origin x="4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98C53-0721-45CB-A8CA-2C1718DA4CA0}" type="datetimeFigureOut">
              <a:rPr lang="zh-CN" altLang="en-US" smtClean="0"/>
              <a:t>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07DC6-E318-41FB-B1C9-8B2C291FEA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462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各位评委，早上好！</a:t>
            </a:r>
            <a:endParaRPr kumimoji="1" lang="en-US" altLang="zh-CN" dirty="0"/>
          </a:p>
          <a:p>
            <a:r>
              <a:rPr kumimoji="1" lang="zh-CN" altLang="en-US" dirty="0"/>
              <a:t>我是张辉，接下来我将代表元宇宙团队，向大家展示我们的产品：商品</a:t>
            </a:r>
            <a:r>
              <a:rPr kumimoji="1" lang="en-US" altLang="zh-CN" dirty="0"/>
              <a:t>3D</a:t>
            </a:r>
            <a:r>
              <a:rPr kumimoji="1" lang="zh-CN" altLang="en-US" dirty="0"/>
              <a:t>广告自动生成平台！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我们旨在解决商品销售过程中，如何提升广告效果这个问题。答案便在上面的两张动图中，它展示了两种风格的广告效果，都是由我们的产品生成的。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其中，左边展示的是聚焦特效。假设画面中的小式为我们的商品，我们只需要一帧的图像和深度图，就可以实现这种具有视差的变化效果，就像我们拿着相机从近到远移动，一边录制视频产生的结果。仔细看的话，小式向前移动的幅度显然比背景要大，并且会遮挡掉更多的背景，仅用一帧数据就还原了类似录制视频的效果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右边展示的则是环绕特效。以我司的文衫作为商品示例，我们用相机绕着模特一周，拍摄了数十张照片，然后使用商品</a:t>
            </a:r>
            <a:r>
              <a:rPr kumimoji="1" lang="en-US" altLang="zh-CN" dirty="0"/>
              <a:t>3D</a:t>
            </a:r>
            <a:r>
              <a:rPr kumimoji="1" lang="zh-CN" altLang="en-US" dirty="0"/>
              <a:t>广告自动生成平台还原了对应的</a:t>
            </a:r>
            <a:r>
              <a:rPr kumimoji="1" lang="en-US" altLang="zh-CN" dirty="0"/>
              <a:t>3d</a:t>
            </a:r>
            <a:r>
              <a:rPr kumimoji="1" lang="zh-CN" altLang="en-US" dirty="0"/>
              <a:t>场景，简单可以理解为重建了该场景的</a:t>
            </a:r>
            <a:r>
              <a:rPr kumimoji="1" lang="en-US" altLang="zh-CN" dirty="0"/>
              <a:t>3d</a:t>
            </a:r>
            <a:r>
              <a:rPr kumimoji="1" lang="zh-CN" altLang="en-US" dirty="0"/>
              <a:t>模型，然后动态构建一条相机的运动路线，模拟相机沿着该路线拍摄商品录制视频，最终可以导出富有艺术运镜的环绕展示效果。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这两类的商品展示效果给消费者带来的感观体验，是传统的</a:t>
            </a:r>
            <a:r>
              <a:rPr kumimoji="1" lang="en-US" altLang="zh-CN" dirty="0"/>
              <a:t>2d</a:t>
            </a:r>
            <a:r>
              <a:rPr kumimoji="1" lang="zh-CN" altLang="en-US" dirty="0"/>
              <a:t>图像所不能比拟的。这也是我们的产品的魅力所在。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07DC6-E318-41FB-B1C9-8B2C291FEA8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919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以上，便是我们的产品介绍，谢谢大家的聆听，下面是我们的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展示环节。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07DC6-E318-41FB-B1C9-8B2C291FEA8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044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我们知道，广告具有强烈激发和诱导消费的作用，在互联网时代背景下，无论是淘宝京东这样的电商平台，还是知乎、小红书这样的流量网站和分享平台，都创造了大量的广告渠道。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如果这些商品都能够采用</a:t>
            </a:r>
            <a:r>
              <a:rPr kumimoji="1" lang="en-US" altLang="zh-CN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3D</a:t>
            </a:r>
            <a:r>
              <a:rPr kumimoji="1" lang="zh-CN" alt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模式进行展示，势必会进一步提升广告对消费者的影响，创造更大的消费市场。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因为一些数据表明，沉浸式的展示在消费者对品牌偏好度上，相比平面展示具有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12%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的提升，而且动态的广告相比静态的图片能加深人们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38%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的印象程度，这些都充分说明了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3d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作为相比图像更为动态和沉浸式的表达，更能打动消费者。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即便如此，目前的实际调查却发现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3D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方式展示的普及率远低于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10%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，往往只有头部的企业愿意投入这方面的精力，同时也是对消费者品牌忠诚度的一个考验。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商品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3D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广告普及的障碍可以归结为两大原因，一是商品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3d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建模的技术门槛高、时间成本大、耗费高。二是目前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3d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展示对于带宽的压力大，对于用户设备的性能要求高。不过，随着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5G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的普及，以及高端机型销售在以约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9%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的年增速表现来看，不久的未来后者将不再是问题。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所以我们的商品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3D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广告生成平台，正是以效果好、门槛低、成本小为目标，为更多企业级用户进行赋能。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07DC6-E318-41FB-B1C9-8B2C291FEA8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901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2020</a:t>
            </a:r>
            <a:r>
              <a:rPr lang="zh-CN" altLang="en-US" dirty="0"/>
              <a:t>年全国实物商品网上零售额高达</a:t>
            </a:r>
            <a:r>
              <a:rPr lang="en-US" altLang="zh-CN" dirty="0"/>
              <a:t>97590</a:t>
            </a:r>
            <a:r>
              <a:rPr lang="zh-CN" altLang="en-US" dirty="0"/>
              <a:t>亿元，且数据表明，目前应用了</a:t>
            </a:r>
            <a:r>
              <a:rPr lang="en-US" altLang="zh-CN" dirty="0"/>
              <a:t>3D</a:t>
            </a:r>
            <a:r>
              <a:rPr lang="zh-CN" altLang="en-US" dirty="0"/>
              <a:t>效果的商品广告，有效订单率提高至少</a:t>
            </a:r>
            <a:r>
              <a:rPr lang="en-US" altLang="zh-CN" dirty="0"/>
              <a:t>10%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因此我们可以预计，</a:t>
            </a:r>
            <a:r>
              <a:rPr lang="en-US" altLang="zh-CN" dirty="0"/>
              <a:t>3D</a:t>
            </a:r>
            <a:r>
              <a:rPr lang="zh-CN" altLang="en-US" dirty="0"/>
              <a:t>广告的价值和市场规模将近万亿级别。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7DC6-E318-41FB-B1C9-8B2C291FEA8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72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是我们的产品架构图，前端暴露给一线使用者，仅有简单的数据交互动作，方便小白用户入手，降低门槛。具体来说，用户无需接触过多新概念，仅需像普通相机使用一样，采集所需的图片或深度数据，然后选择想要生成的特效类型，或者简单配置生成结果的样式，即可上传数据，后续无需干预，静候结果的产生即可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我们的产品可依托于咱们第四范式的</a:t>
            </a:r>
            <a:r>
              <a:rPr kumimoji="1" lang="en-US" altLang="zh-CN" dirty="0"/>
              <a:t>AIOS</a:t>
            </a:r>
            <a:r>
              <a:rPr kumimoji="1" lang="zh-CN" altLang="en-US" dirty="0"/>
              <a:t>平台快速搭建起稳定的后台服务，基于各种</a:t>
            </a:r>
            <a:r>
              <a:rPr kumimoji="1" lang="en-US" altLang="zh-CN" dirty="0"/>
              <a:t>3d</a:t>
            </a:r>
            <a:r>
              <a:rPr kumimoji="1" lang="zh-CN" altLang="en-US" dirty="0"/>
              <a:t>相关的技术栈，例如点云估计、三维重建、</a:t>
            </a:r>
            <a:r>
              <a:rPr kumimoji="1" lang="en-US" altLang="zh-CN" dirty="0"/>
              <a:t>3d</a:t>
            </a:r>
            <a:r>
              <a:rPr kumimoji="1" lang="zh-CN" altLang="en-US" dirty="0"/>
              <a:t>渲染等，向上提供聚焦特效和环绕特效等多种应用</a:t>
            </a:r>
            <a:r>
              <a:rPr kumimoji="1" lang="en-US" altLang="zh-CN" dirty="0"/>
              <a:t>APP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接下来，我们进一步剖析产品的具体功能点。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7DC6-E318-41FB-B1C9-8B2C291FEA8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478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接下来，我们一起揭开这千亿市场规模背后的神秘面纱。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我们的产品功能之一，依托于深度相机，可以轻易获取到一帧商品的彩色图像和深度图像，并根据相机内参生成场景的点云，通过用户指定的运镜路线，不断生成新的相机视角，利用点云的</a:t>
            </a:r>
            <a:r>
              <a:rPr kumimoji="1" lang="en-US" altLang="zh-CN" dirty="0"/>
              <a:t>3D</a:t>
            </a:r>
            <a:r>
              <a:rPr kumimoji="1" lang="zh-CN" altLang="en-US" dirty="0"/>
              <a:t>渲染方案，生成近似于专业级别运镜的视频效果，非常生动逼真。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不过，该功能有个局限，即无法复原偏离拍摄角度过大的区域，例如商品背后遮挡严重的地方。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针对于不同的</a:t>
            </a:r>
            <a:r>
              <a:rPr kumimoji="1" lang="en-US" altLang="zh-CN" dirty="0"/>
              <a:t>3D</a:t>
            </a:r>
            <a:r>
              <a:rPr kumimoji="1" lang="zh-CN" altLang="en-US" dirty="0"/>
              <a:t>广告特效，我们需要不同的技术路线，</a:t>
            </a:r>
            <a:endParaRPr kumimoji="1" lang="en-US" altLang="zh-CN" dirty="0"/>
          </a:p>
          <a:p>
            <a:r>
              <a:rPr kumimoji="1" lang="zh-CN" altLang="en-US" dirty="0"/>
              <a:t>但是主要涵盖的技术点基本是一致，主要包括</a:t>
            </a:r>
            <a:r>
              <a:rPr kumimoji="1" lang="en-US" altLang="zh-CN" dirty="0"/>
              <a:t>3D</a:t>
            </a:r>
            <a:r>
              <a:rPr kumimoji="1" lang="zh-CN" altLang="en-US" dirty="0"/>
              <a:t>的建模、</a:t>
            </a:r>
            <a:r>
              <a:rPr kumimoji="1" lang="en-US" altLang="zh-CN" dirty="0"/>
              <a:t>3D</a:t>
            </a:r>
            <a:r>
              <a:rPr kumimoji="1" lang="zh-CN" altLang="en-US" dirty="0"/>
              <a:t>渲染以及</a:t>
            </a:r>
            <a:r>
              <a:rPr kumimoji="1" lang="en-US" altLang="zh-CN" dirty="0"/>
              <a:t>3D</a:t>
            </a:r>
            <a:r>
              <a:rPr kumimoji="1" lang="zh-CN" altLang="en-US" dirty="0"/>
              <a:t>特效的合成技术。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我们这里展示了用于合成之前提到的两种特效的技术路线，</a:t>
            </a:r>
            <a:endParaRPr kumimoji="1" lang="en-US" altLang="zh-CN" dirty="0"/>
          </a:p>
          <a:p>
            <a:r>
              <a:rPr kumimoji="1" lang="zh-CN" altLang="en-US" dirty="0"/>
              <a:t>其中为了合成聚焦特效，我们需要充分了解图片中不同物体的前后关系以及距离远近，</a:t>
            </a:r>
            <a:endParaRPr kumimoji="1" lang="en-US" altLang="zh-CN" dirty="0"/>
          </a:p>
          <a:p>
            <a:r>
              <a:rPr kumimoji="1" lang="zh-CN" altLang="en-US" dirty="0"/>
              <a:t>一个很容易想到的实现方式是提取图片的景深信息，</a:t>
            </a:r>
            <a:endParaRPr kumimoji="1" lang="en-US" altLang="zh-CN" dirty="0"/>
          </a:p>
          <a:p>
            <a:r>
              <a:rPr kumimoji="1" lang="zh-CN" altLang="en-US" dirty="0"/>
              <a:t>这里我们引入了真实的</a:t>
            </a:r>
            <a:r>
              <a:rPr kumimoji="1" lang="en-US" altLang="zh-CN" dirty="0"/>
              <a:t>3D</a:t>
            </a:r>
            <a:r>
              <a:rPr kumimoji="1" lang="zh-CN" altLang="en-US" dirty="0"/>
              <a:t>的相机，其可以通过红外光线扫描获取物体的深度信息，</a:t>
            </a:r>
            <a:endParaRPr kumimoji="1" lang="en-US" altLang="zh-CN" dirty="0"/>
          </a:p>
          <a:p>
            <a:r>
              <a:rPr kumimoji="1" lang="zh-CN" altLang="en-US" dirty="0"/>
              <a:t>结合拍摄到的深度信息和</a:t>
            </a:r>
            <a:r>
              <a:rPr kumimoji="1" lang="en-US" altLang="zh-CN" dirty="0"/>
              <a:t>RGB</a:t>
            </a:r>
            <a:r>
              <a:rPr kumimoji="1" lang="zh-CN" altLang="en-US" dirty="0"/>
              <a:t>图，我们可以计算得到图片的三维点云表示。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建模了这个</a:t>
            </a:r>
            <a:r>
              <a:rPr kumimoji="1" lang="en-US" altLang="zh-CN" dirty="0"/>
              <a:t>3D</a:t>
            </a:r>
            <a:r>
              <a:rPr kumimoji="1" lang="zh-CN" altLang="en-US" dirty="0"/>
              <a:t>场景之后，我们进行</a:t>
            </a:r>
            <a:r>
              <a:rPr kumimoji="1" lang="en-US" altLang="zh-CN" dirty="0"/>
              <a:t>3D</a:t>
            </a:r>
            <a:r>
              <a:rPr kumimoji="1" lang="zh-CN" altLang="en-US" dirty="0"/>
              <a:t>渲染。</a:t>
            </a:r>
            <a:endParaRPr kumimoji="1" lang="en-US" altLang="zh-CN" dirty="0"/>
          </a:p>
          <a:p>
            <a:r>
              <a:rPr kumimoji="1" lang="zh-CN" altLang="en-US" dirty="0"/>
              <a:t>渲染指的是合成新视角上面的图像，做法是将</a:t>
            </a:r>
            <a:r>
              <a:rPr kumimoji="1" lang="en-US" altLang="zh-CN" dirty="0"/>
              <a:t>3D</a:t>
            </a:r>
            <a:r>
              <a:rPr kumimoji="1" lang="zh-CN" altLang="en-US" dirty="0"/>
              <a:t>信息投影到</a:t>
            </a:r>
            <a:r>
              <a:rPr kumimoji="1" lang="en-US" altLang="zh-CN" dirty="0"/>
              <a:t>2D</a:t>
            </a:r>
            <a:r>
              <a:rPr kumimoji="1" lang="zh-CN" altLang="en-US" dirty="0"/>
              <a:t>平面。</a:t>
            </a:r>
            <a:endParaRPr kumimoji="1" lang="en-US" altLang="zh-CN" dirty="0"/>
          </a:p>
          <a:p>
            <a:r>
              <a:rPr kumimoji="1" lang="zh-CN" altLang="en-US" dirty="0"/>
              <a:t>基于</a:t>
            </a:r>
            <a:r>
              <a:rPr kumimoji="1" lang="en-US" altLang="zh-CN" dirty="0"/>
              <a:t>3D</a:t>
            </a:r>
            <a:r>
              <a:rPr kumimoji="1" lang="zh-CN" altLang="en-US" dirty="0"/>
              <a:t>点云渲染其实非常简单，我们可以直接将点云通过坐标系变换到像素坐标系下的值。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当我们拥有</a:t>
            </a:r>
            <a:r>
              <a:rPr kumimoji="1" lang="en-US" altLang="zh-CN" dirty="0"/>
              <a:t>3D</a:t>
            </a:r>
            <a:r>
              <a:rPr kumimoji="1" lang="zh-CN" altLang="en-US" dirty="0"/>
              <a:t>场景表示 和</a:t>
            </a:r>
            <a:r>
              <a:rPr kumimoji="1" lang="en-US" altLang="zh-CN" dirty="0"/>
              <a:t>3D</a:t>
            </a:r>
            <a:r>
              <a:rPr kumimoji="1" lang="zh-CN" altLang="en-US" dirty="0"/>
              <a:t>渲染技术之后，我们就可以很方便的在</a:t>
            </a:r>
            <a:r>
              <a:rPr kumimoji="1" lang="en-US" altLang="zh-CN" dirty="0"/>
              <a:t>3D</a:t>
            </a:r>
            <a:r>
              <a:rPr kumimoji="1" lang="zh-CN" altLang="en-US" dirty="0"/>
              <a:t>场景中交互，推动相机拍摄特效。</a:t>
            </a:r>
            <a:endParaRPr kumimoji="1" lang="en-US" altLang="zh-CN" dirty="0"/>
          </a:p>
          <a:p>
            <a:r>
              <a:rPr kumimoji="1" lang="zh-CN" altLang="en-US" dirty="0"/>
              <a:t>聚焦特效的运镜非常简单，就是对相机进行平移和缩放，这里展示了一个售卖的打个响指周边衣服的聚焦特效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/>
              <a:t>不过，聚焦特效特别适合哪些推进推远的特效，对于一些需要相机做旋转的变化的就非常困难，因为红外光线很难扫描到商品背部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07DC6-E318-41FB-B1C9-8B2C291FEA8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179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因此对于第二种环绕特效，前面的技术方案就没有办法做到，</a:t>
            </a:r>
            <a:endParaRPr kumimoji="1" lang="en-US" altLang="zh-CN" dirty="0"/>
          </a:p>
          <a:p>
            <a:r>
              <a:rPr kumimoji="1" lang="zh-CN" altLang="en-US" dirty="0"/>
              <a:t>我们的解决方法是，拍摄多个视角的图片来克服遮挡。</a:t>
            </a:r>
            <a:endParaRPr kumimoji="1" lang="en-US" altLang="zh-CN" dirty="0"/>
          </a:p>
          <a:p>
            <a:r>
              <a:rPr kumimoji="1" lang="zh-CN" altLang="en-US" dirty="0"/>
              <a:t>具体来说，我们对着被拍摄的物体，环绕拍摄一些照片。</a:t>
            </a:r>
            <a:endParaRPr kumimoji="1" lang="en-US" altLang="zh-CN" dirty="0"/>
          </a:p>
          <a:p>
            <a:r>
              <a:rPr kumimoji="1" lang="zh-CN" altLang="en-US" dirty="0"/>
              <a:t>通过一些运动恢复结构的方法，我们首先可以计算得到各个照片对应的相机内外参数。</a:t>
            </a:r>
            <a:endParaRPr kumimoji="1" lang="en-US" altLang="zh-CN" dirty="0"/>
          </a:p>
          <a:p>
            <a:r>
              <a:rPr kumimoji="1" lang="zh-CN" altLang="en-US" dirty="0"/>
              <a:t>为了建模</a:t>
            </a:r>
            <a:r>
              <a:rPr kumimoji="1" lang="en-US" altLang="zh-CN" dirty="0"/>
              <a:t>3D</a:t>
            </a:r>
            <a:r>
              <a:rPr kumimoji="1" lang="zh-CN" altLang="en-US" dirty="0"/>
              <a:t>场景，我们引入了神经辐射场的概念，</a:t>
            </a:r>
            <a:endParaRPr kumimoji="1" lang="en-US" altLang="zh-CN" dirty="0"/>
          </a:p>
          <a:p>
            <a:r>
              <a:rPr kumimoji="1" lang="zh-CN" altLang="en-US" dirty="0"/>
              <a:t>具体来说，相机光轴方向的射线，可以表示为 </a:t>
            </a:r>
            <a:r>
              <a:rPr kumimoji="1" lang="en-US" altLang="zh-CN" dirty="0"/>
              <a:t>r(t) = o + td, d</a:t>
            </a:r>
            <a:r>
              <a:rPr kumimoji="1" lang="zh-CN" altLang="en-US" dirty="0"/>
              <a:t>表示方向，</a:t>
            </a:r>
            <a:r>
              <a:rPr kumimoji="1" lang="en-US" altLang="zh-CN" dirty="0"/>
              <a:t>o</a:t>
            </a:r>
            <a:r>
              <a:rPr kumimoji="1" lang="zh-CN" altLang="en-US" dirty="0"/>
              <a:t>表示光心，</a:t>
            </a:r>
            <a:r>
              <a:rPr kumimoji="1" lang="en-US" altLang="zh-CN" dirty="0"/>
              <a:t>t</a:t>
            </a:r>
            <a:r>
              <a:rPr kumimoji="1" lang="zh-CN" altLang="en-US" dirty="0"/>
              <a:t>表示采样点的间隔距离</a:t>
            </a:r>
            <a:endParaRPr kumimoji="1" lang="en-US" altLang="zh-CN" dirty="0"/>
          </a:p>
          <a:p>
            <a:r>
              <a:rPr kumimoji="1" lang="zh-CN" altLang="en-US" dirty="0"/>
              <a:t>如果知道这条射线上面的点对应位置的体素密度和辐射强度，即</a:t>
            </a:r>
            <a:r>
              <a:rPr kumimoji="1" lang="en-US" altLang="zh-CN" dirty="0" err="1"/>
              <a:t>rgb</a:t>
            </a:r>
            <a:r>
              <a:rPr kumimoji="1" lang="zh-CN" altLang="en-US" dirty="0"/>
              <a:t>值，</a:t>
            </a:r>
            <a:endParaRPr kumimoji="1" lang="en-US" altLang="zh-CN" dirty="0"/>
          </a:p>
          <a:p>
            <a:r>
              <a:rPr kumimoji="1" lang="zh-CN" altLang="en-US" dirty="0"/>
              <a:t>我们可以很容易地沿着这条射线积分，计算得到相机所处平面的</a:t>
            </a:r>
            <a:r>
              <a:rPr kumimoji="1" lang="en-US" altLang="zh-CN" dirty="0"/>
              <a:t>RGB</a:t>
            </a:r>
            <a:r>
              <a:rPr kumimoji="1" lang="zh-CN" altLang="en-US" dirty="0"/>
              <a:t>累计值。</a:t>
            </a:r>
            <a:endParaRPr kumimoji="1" lang="en-US" altLang="zh-CN" dirty="0"/>
          </a:p>
          <a:p>
            <a:r>
              <a:rPr kumimoji="1" lang="zh-CN" altLang="en-US" dirty="0"/>
              <a:t>辐射场模型就是建模了这样的对应关系，即射线上的点的坐标位置和相机的观测方向 到 体素密度和辐射强度的的映射关系，</a:t>
            </a:r>
            <a:endParaRPr kumimoji="1" lang="en-US" altLang="zh-CN" dirty="0"/>
          </a:p>
          <a:p>
            <a:r>
              <a:rPr kumimoji="1" lang="zh-CN" altLang="en-US" dirty="0"/>
              <a:t>我们可以用拍摄的一些照片的信息，建模这个映射关系，</a:t>
            </a:r>
            <a:endParaRPr kumimoji="1" lang="en-US" altLang="zh-CN" dirty="0"/>
          </a:p>
          <a:p>
            <a:r>
              <a:rPr kumimoji="1" lang="zh-CN" altLang="en-US" dirty="0"/>
              <a:t>从而推算出任意新视角下面的图片。</a:t>
            </a:r>
            <a:endParaRPr kumimoji="1" lang="en-US" altLang="zh-CN" dirty="0"/>
          </a:p>
          <a:p>
            <a:r>
              <a:rPr kumimoji="1" lang="zh-CN" altLang="en-US" dirty="0"/>
              <a:t>在此基础上面，我们可以对物体进行环绕运镜，从而拍摄出对应的特效，</a:t>
            </a:r>
            <a:endParaRPr kumimoji="1" lang="en-US" altLang="zh-CN" dirty="0"/>
          </a:p>
          <a:p>
            <a:r>
              <a:rPr kumimoji="1" lang="zh-CN" altLang="en-US" dirty="0"/>
              <a:t>同样，这里展示的是一个售卖的打个响指周边衣服的聚焦环绕特效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因此，我们产品的第二个功能正好可以弥补上述的局限。如果需要产生</a:t>
            </a:r>
            <a:r>
              <a:rPr kumimoji="1" lang="en-US" altLang="zh-CN" dirty="0"/>
              <a:t>360</a:t>
            </a:r>
            <a:r>
              <a:rPr kumimoji="1" lang="zh-CN" altLang="en-US" dirty="0"/>
              <a:t>度的展示效果，需要用户对着商品环绕一周，拍摄数十张照片，产品后端利用这些数据，驱动辐射场模型进行训练，可得到重建的</a:t>
            </a:r>
            <a:r>
              <a:rPr kumimoji="1" lang="en-US" altLang="zh-CN" dirty="0"/>
              <a:t>3</a:t>
            </a:r>
            <a:r>
              <a:rPr kumimoji="1" lang="zh-CN" altLang="en-US" dirty="0"/>
              <a:t>维模型，并渲染出任意视角的图片。在此基础上，便可进一步产生根据不同运镜方式下的视频展示了。尽管在精细程度方面效果略比功能一要差，但比目前市面上同等条件下的</a:t>
            </a:r>
            <a:r>
              <a:rPr kumimoji="1" lang="en-US" altLang="zh-CN" dirty="0"/>
              <a:t>3D</a:t>
            </a:r>
            <a:r>
              <a:rPr kumimoji="1" lang="zh-CN" altLang="en-US" dirty="0"/>
              <a:t>建模效果更优。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07DC6-E318-41FB-B1C9-8B2C291FEA8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741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整个产品流程图如图所示，我们把左边的功能称作聚焦特效，利用深度相机的加持，仿真高质量的相机产生前后运动的效果；</a:t>
            </a:r>
            <a:endParaRPr kumimoji="1" lang="en-US" altLang="zh-CN" dirty="0"/>
          </a:p>
          <a:p>
            <a:r>
              <a:rPr kumimoji="1" lang="zh-CN" altLang="en-US" dirty="0"/>
              <a:t>我们把右边功能称作环绕特效，仅需普通相机采集图片，便能一键生成想要的沉浸式</a:t>
            </a:r>
            <a:r>
              <a:rPr kumimoji="1" lang="en-US" altLang="zh-CN" dirty="0"/>
              <a:t>3d</a:t>
            </a:r>
            <a:r>
              <a:rPr kumimoji="1" lang="zh-CN" altLang="en-US" dirty="0"/>
              <a:t>视频。</a:t>
            </a:r>
            <a:endParaRPr kumimoji="1" lang="en-US" altLang="zh-CN" dirty="0"/>
          </a:p>
          <a:p>
            <a:r>
              <a:rPr kumimoji="1" lang="zh-CN" altLang="en-US" dirty="0"/>
              <a:t>在保证效果质量的基础上，也维护了产品的用户友好型定位。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此外，在核心的</a:t>
            </a:r>
            <a:r>
              <a:rPr kumimoji="1" lang="en-US" altLang="zh-CN" dirty="0"/>
              <a:t>3d</a:t>
            </a:r>
            <a:r>
              <a:rPr kumimoji="1" lang="zh-CN" altLang="en-US" dirty="0"/>
              <a:t>技术的加持下，我们可以拓展产品的边界，继续产出其它的特效展示。并且还可以邀请有经验的设计师参与设计一些专业级别的运镜、或者特效要素，使得产品在与消费者交互过程中，仅靠默认的配置便能得到比一般专业人员更富有感染力的作品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07DC6-E318-41FB-B1C9-8B2C291FEA8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968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最后，我们来整体回顾一下我们的产品商业模式。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们的目标客户是一些电商平台、流量网站、好物分享平台、零售商官方网站，他们拥有大量的产品或者需要服务大量的商家客户，对于投放高质量的广告具有刚性的需求，我们的产品应运而生，提供了完整的解决方案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我们可以依托范式成熟的人工智能平台</a:t>
            </a:r>
            <a:r>
              <a:rPr kumimoji="1" lang="en-US" altLang="zh-CN" dirty="0"/>
              <a:t>AIOS</a:t>
            </a:r>
            <a:r>
              <a:rPr kumimoji="1" lang="zh-CN" altLang="en-US" dirty="0"/>
              <a:t>，并且拥有深厚的</a:t>
            </a:r>
            <a:r>
              <a:rPr kumimoji="1" lang="en-US" altLang="zh-CN" dirty="0"/>
              <a:t>AI</a:t>
            </a:r>
            <a:r>
              <a:rPr kumimoji="1" lang="zh-CN" altLang="en-US" dirty="0"/>
              <a:t>技术积累，公司的</a:t>
            </a:r>
            <a:r>
              <a:rPr kumimoji="1" lang="en-US" altLang="zh-CN" dirty="0"/>
              <a:t>AI</a:t>
            </a:r>
            <a:r>
              <a:rPr kumimoji="1" lang="zh-CN" altLang="en-US" dirty="0"/>
              <a:t>人才丰富，并且在多年的行业探索中积累了大量的客户资源，销售网络在各个行业都有所铺开，这是我们产品走向市场的核心资源优势；借助这个成熟的销售网络关系与老客户的资源整合，我们可以触及更多的目标客户，向他们展示我们的产品，扩大影响力。我们不仅可以直接售卖平台，为企业开发定制化的</a:t>
            </a:r>
            <a:r>
              <a:rPr kumimoji="1" lang="en-US" altLang="zh-CN" dirty="0"/>
              <a:t>AIOS</a:t>
            </a:r>
            <a:r>
              <a:rPr kumimoji="1" lang="zh-CN" altLang="en-US" dirty="0"/>
              <a:t>，也可以通过不断的研发，有偿进行软件的更新和增加新功能。而且，我们还可以建立公有云，开放接口，采取一定策略的有偿使用。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07DC6-E318-41FB-B1C9-8B2C291FEA8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096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我们可以期待未来产品融入</a:t>
            </a:r>
            <a:r>
              <a:rPr kumimoji="1" lang="en-US" altLang="zh-CN" dirty="0"/>
              <a:t>AIOS</a:t>
            </a:r>
            <a:r>
              <a:rPr kumimoji="1" lang="zh-CN" altLang="en-US" dirty="0"/>
              <a:t>生态后的精彩表现！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07DC6-E318-41FB-B1C9-8B2C291FEA8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931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6448-7ACD-4C46-BFE4-824B1034ACA8}" type="datetimeFigureOut">
              <a:rPr lang="zh-CN" altLang="en-US" smtClean="0"/>
              <a:t>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8011116-3814-4C24-82A3-227C86F9FF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2800" y="-1"/>
            <a:ext cx="981075" cy="11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41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6448-7ACD-4C46-BFE4-824B1034ACA8}" type="datetimeFigureOut">
              <a:rPr lang="zh-CN" altLang="en-US" smtClean="0"/>
              <a:t>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189B-46A7-40AC-B61F-E2459EEBF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848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6448-7ACD-4C46-BFE4-824B1034ACA8}" type="datetimeFigureOut">
              <a:rPr lang="zh-CN" altLang="en-US" smtClean="0"/>
              <a:t>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189B-46A7-40AC-B61F-E2459EEBF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291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6448-7ACD-4C46-BFE4-824B1034ACA8}" type="datetimeFigureOut">
              <a:rPr lang="zh-CN" altLang="en-US" smtClean="0"/>
              <a:t>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189B-46A7-40AC-B61F-E2459EEBF7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5573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6448-7ACD-4C46-BFE4-824B1034ACA8}" type="datetimeFigureOut">
              <a:rPr lang="zh-CN" altLang="en-US" smtClean="0"/>
              <a:t>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189B-46A7-40AC-B61F-E2459EEBF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484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6448-7ACD-4C46-BFE4-824B1034ACA8}" type="datetimeFigureOut">
              <a:rPr lang="zh-CN" altLang="en-US" smtClean="0"/>
              <a:t>10/23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189B-46A7-40AC-B61F-E2459EEBF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2315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6448-7ACD-4C46-BFE4-824B1034ACA8}" type="datetimeFigureOut">
              <a:rPr lang="zh-CN" altLang="en-US" smtClean="0"/>
              <a:t>10/23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189B-46A7-40AC-B61F-E2459EEBF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492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6448-7ACD-4C46-BFE4-824B1034ACA8}" type="datetimeFigureOut">
              <a:rPr lang="zh-CN" altLang="en-US" smtClean="0"/>
              <a:t>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189B-46A7-40AC-B61F-E2459EEBF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553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6448-7ACD-4C46-BFE4-824B1034ACA8}" type="datetimeFigureOut">
              <a:rPr lang="zh-CN" altLang="en-US" smtClean="0"/>
              <a:t>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189B-46A7-40AC-B61F-E2459EEBF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8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6448-7ACD-4C46-BFE4-824B1034ACA8}" type="datetimeFigureOut">
              <a:rPr lang="zh-CN" altLang="en-US" smtClean="0"/>
              <a:t>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189B-46A7-40AC-B61F-E2459EEBF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95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6448-7ACD-4C46-BFE4-824B1034ACA8}" type="datetimeFigureOut">
              <a:rPr lang="zh-CN" altLang="en-US" smtClean="0"/>
              <a:t>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189B-46A7-40AC-B61F-E2459EEBF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075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6448-7ACD-4C46-BFE4-824B1034ACA8}" type="datetimeFigureOut">
              <a:rPr lang="zh-CN" altLang="en-US" smtClean="0"/>
              <a:t>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189B-46A7-40AC-B61F-E2459EEBF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05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6448-7ACD-4C46-BFE4-824B1034ACA8}" type="datetimeFigureOut">
              <a:rPr lang="zh-CN" altLang="en-US" smtClean="0"/>
              <a:t>10/23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189B-46A7-40AC-B61F-E2459EEBF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662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6448-7ACD-4C46-BFE4-824B1034ACA8}" type="datetimeFigureOut">
              <a:rPr lang="zh-CN" altLang="en-US" smtClean="0"/>
              <a:t>10/23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189B-46A7-40AC-B61F-E2459EEBF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59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6448-7ACD-4C46-BFE4-824B1034ACA8}" type="datetimeFigureOut">
              <a:rPr lang="zh-CN" altLang="en-US" smtClean="0"/>
              <a:t>10/23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189B-46A7-40AC-B61F-E2459EEBF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272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6448-7ACD-4C46-BFE4-824B1034ACA8}" type="datetimeFigureOut">
              <a:rPr lang="zh-CN" altLang="en-US" smtClean="0"/>
              <a:t>10/23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189B-46A7-40AC-B61F-E2459EEBF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460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6448-7ACD-4C46-BFE4-824B1034ACA8}" type="datetimeFigureOut">
              <a:rPr lang="zh-CN" altLang="en-US" smtClean="0"/>
              <a:t>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9189B-46A7-40AC-B61F-E2459EEBF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017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32227"/>
            </a:gs>
            <a:gs pos="74000">
              <a:srgbClr val="232227"/>
            </a:gs>
            <a:gs pos="83000">
              <a:srgbClr val="252328"/>
            </a:gs>
            <a:gs pos="95750">
              <a:srgbClr val="242328"/>
            </a:gs>
            <a:gs pos="91500">
              <a:srgbClr val="242328"/>
            </a:gs>
            <a:gs pos="100000">
              <a:srgbClr val="232227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19C6448-7ACD-4C46-BFE4-824B1034ACA8}" type="datetimeFigureOut">
              <a:rPr lang="zh-CN" altLang="en-US" smtClean="0"/>
              <a:t>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9189B-46A7-40AC-B61F-E2459EEBF7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8849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up-gpu03:6006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oup-gpu03.4pd.io:6006/multi_view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hyperlink" Target="https://www.zhaoguang.com/neican/article-24811.htm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rgbClr val="232227"/>
            </a:gs>
            <a:gs pos="58000">
              <a:srgbClr val="232227"/>
            </a:gs>
            <a:gs pos="83000">
              <a:srgbClr val="252328"/>
            </a:gs>
            <a:gs pos="95750">
              <a:srgbClr val="242328"/>
            </a:gs>
            <a:gs pos="91500">
              <a:srgbClr val="242328"/>
            </a:gs>
            <a:gs pos="100000">
              <a:srgbClr val="232227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08148C65-8526-4A8F-97C7-1813763E5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2103" y="1785905"/>
            <a:ext cx="3970683" cy="507352"/>
          </a:xfrm>
        </p:spPr>
        <p:txBody>
          <a:bodyPr/>
          <a:lstStyle/>
          <a:p>
            <a:r>
              <a:rPr lang="en-US" altLang="zh-CN" dirty="0"/>
              <a:t>--</a:t>
            </a:r>
            <a:r>
              <a:rPr lang="zh-CN" altLang="en-US" dirty="0"/>
              <a:t>元宇宙团队：张辉  张奕豪  杨武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95DC2CB-0AA5-4A5C-9AEE-7F945DCDC92E}"/>
              </a:ext>
            </a:extLst>
          </p:cNvPr>
          <p:cNvSpPr txBox="1"/>
          <p:nvPr/>
        </p:nvSpPr>
        <p:spPr>
          <a:xfrm>
            <a:off x="4412398" y="862575"/>
            <a:ext cx="439415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zh-CN" alt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            </a:t>
            </a:r>
            <a:r>
              <a:rPr lang="zh-CN" altLang="en-US" sz="2000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自动生成平台</a:t>
            </a:r>
            <a:endParaRPr lang="zh-CN" altLang="en-US" sz="3600" u="sng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B12749-7BAC-4287-8C68-520123E5A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" y="2308268"/>
            <a:ext cx="4890249" cy="3798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FFA28F2-D477-A94E-B143-CAF3E6C5D8A1}"/>
              </a:ext>
            </a:extLst>
          </p:cNvPr>
          <p:cNvSpPr/>
          <p:nvPr/>
        </p:nvSpPr>
        <p:spPr>
          <a:xfrm>
            <a:off x="3230880" y="460120"/>
            <a:ext cx="3967753" cy="923330"/>
          </a:xfrm>
          <a:prstGeom prst="rect">
            <a:avLst/>
          </a:prstGeom>
          <a:noFill/>
          <a:scene3d>
            <a:camera prst="orthographicFront"/>
            <a:lightRig rig="morning" dir="t">
              <a:rot lat="0" lon="0" rev="3000000"/>
            </a:lightRig>
          </a:scene3d>
          <a:sp3d prstMaterial="dkEdge"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3600" dirty="0"/>
              <a:t> </a:t>
            </a:r>
            <a:r>
              <a:rPr lang="zh-CN" altLang="en-US" sz="5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商品</a:t>
            </a:r>
            <a:r>
              <a:rPr lang="en-US" altLang="zh-CN" sz="5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3D</a:t>
            </a:r>
            <a:r>
              <a:rPr lang="zh-CN" altLang="en-US" sz="5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广告</a:t>
            </a:r>
            <a:endParaRPr lang="zh-CN" altLang="en-US" sz="5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ABF5A1-827D-6849-9EC2-BD6487C4F8BB}"/>
              </a:ext>
            </a:extLst>
          </p:cNvPr>
          <p:cNvSpPr txBox="1"/>
          <p:nvPr/>
        </p:nvSpPr>
        <p:spPr>
          <a:xfrm>
            <a:off x="2443941" y="63010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聚焦特效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7B9B43-FCDC-0545-BDD8-C0503529DAA4}"/>
              </a:ext>
            </a:extLst>
          </p:cNvPr>
          <p:cNvSpPr txBox="1"/>
          <p:nvPr/>
        </p:nvSpPr>
        <p:spPr>
          <a:xfrm>
            <a:off x="8354243" y="63010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环绕特效</a:t>
            </a: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EA3AF5-DD3F-4609-BD2F-296AB263B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740" y="2366760"/>
            <a:ext cx="4890249" cy="37396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5278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4E81F6F-1155-4137-9E42-4E6110093F3E}"/>
              </a:ext>
            </a:extLst>
          </p:cNvPr>
          <p:cNvSpPr txBox="1"/>
          <p:nvPr/>
        </p:nvSpPr>
        <p:spPr>
          <a:xfrm>
            <a:off x="564735" y="925363"/>
            <a:ext cx="2191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</a:rPr>
              <a:t>展示</a:t>
            </a:r>
            <a:r>
              <a:rPr lang="en-US" altLang="zh-CN" sz="3200" b="1" dirty="0">
                <a:solidFill>
                  <a:schemeClr val="accent3">
                    <a:lumMod val="75000"/>
                  </a:schemeClr>
                </a:solidFill>
              </a:rPr>
              <a:t>demo</a:t>
            </a:r>
            <a:endParaRPr lang="zh-CN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1341A7A-0B04-41E5-A851-4BEADC422F73}"/>
              </a:ext>
            </a:extLst>
          </p:cNvPr>
          <p:cNvSpPr txBox="1"/>
          <p:nvPr/>
        </p:nvSpPr>
        <p:spPr>
          <a:xfrm>
            <a:off x="1520190" y="2708910"/>
            <a:ext cx="398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Demo1</a:t>
            </a:r>
            <a:r>
              <a:rPr lang="en-US" altLang="zh-CN" dirty="0"/>
              <a:t>:   http://soup-gpu03:6006/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625EC9-31BF-49E6-90D1-9EDD6CC59EBA}"/>
              </a:ext>
            </a:extLst>
          </p:cNvPr>
          <p:cNvSpPr txBox="1"/>
          <p:nvPr/>
        </p:nvSpPr>
        <p:spPr>
          <a:xfrm>
            <a:off x="1520189" y="3158490"/>
            <a:ext cx="591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4"/>
              </a:rPr>
              <a:t>Demo2</a:t>
            </a:r>
            <a:r>
              <a:rPr lang="en-US" altLang="zh-CN" dirty="0"/>
              <a:t>:   http://soup-gpu03.4pd.io:6006/multi_view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7025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34EC7C-CD43-DB47-B2EB-B739EB86067E}"/>
              </a:ext>
            </a:extLst>
          </p:cNvPr>
          <p:cNvSpPr txBox="1"/>
          <p:nvPr/>
        </p:nvSpPr>
        <p:spPr>
          <a:xfrm>
            <a:off x="1957474" y="486310"/>
            <a:ext cx="5147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激发和诱导消费</a:t>
            </a:r>
            <a:endParaRPr kumimoji="1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78D2FC-D3D1-8A40-B878-F4D9E290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166" y="922172"/>
            <a:ext cx="2864908" cy="20661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914F45-B7F5-624C-85E8-C018CC9F7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544" y="735070"/>
            <a:ext cx="3330824" cy="18894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50F709-59BA-3B40-B2B2-1C112E987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414" y="432630"/>
            <a:ext cx="3355890" cy="20388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46A7BF-6DD9-3A4A-9454-F1F9374DA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4146" y="101465"/>
            <a:ext cx="3404807" cy="21322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89F06AE-28EA-EF44-8FF1-7F00C7943B82}"/>
                  </a:ext>
                </a:extLst>
              </p:cNvPr>
              <p:cNvSpPr txBox="1"/>
              <p:nvPr/>
            </p:nvSpPr>
            <p:spPr>
              <a:xfrm>
                <a:off x="443162" y="1345919"/>
                <a:ext cx="510614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宋体" panose="02010600030101010101" pitchFamily="2" charset="-122"/>
                    <a:cs typeface="+mn-cs"/>
                  </a:rPr>
                  <a:t>沉浸式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宋体" panose="02010600030101010101" pitchFamily="2" charset="-122"/>
                    <a:cs typeface="+mn-cs"/>
                  </a:rPr>
                  <a:t>VS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宋体" panose="02010600030101010101" pitchFamily="2" charset="-122"/>
                    <a:cs typeface="+mn-cs"/>
                  </a:rPr>
                  <a:t> 平面  </a:t>
                </a: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6B729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宋体" panose="02010600030101010101" pitchFamily="2" charset="-122"/>
                    <a:cs typeface="+mn-cs"/>
                  </a:rPr>
                  <a:t>12%</a:t>
                </a:r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宋体" panose="02010600030101010101" pitchFamily="2" charset="-122"/>
                    <a:cs typeface="+mn-cs"/>
                  </a:rPr>
                  <a:t> 偏好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度</m:t>
                        </m:r>
                      </m:e>
                      <m:sup>
                        <m: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zh-CN" altLang="en-US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宋体" panose="02010600030101010101" pitchFamily="2" charset="-122"/>
                    <a:cs typeface="+mn-cs"/>
                  </a:rPr>
                  <a:t>↑</a:t>
                </a:r>
                <a:endParaRPr kumimoji="0" lang="en-US" altLang="zh-CN" sz="8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89F06AE-28EA-EF44-8FF1-7F00C7943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62" y="1345919"/>
                <a:ext cx="5106141" cy="923330"/>
              </a:xfrm>
              <a:prstGeom prst="rect">
                <a:avLst/>
              </a:prstGeom>
              <a:blipFill>
                <a:blip r:embed="rId7"/>
                <a:stretch>
                  <a:fillRect l="-2730" t="-16216" r="-5211" b="-37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5565DF5-D334-0F4A-8351-11C961E263B8}"/>
                  </a:ext>
                </a:extLst>
              </p:cNvPr>
              <p:cNvSpPr txBox="1"/>
              <p:nvPr/>
            </p:nvSpPr>
            <p:spPr>
              <a:xfrm>
                <a:off x="1388285" y="2241435"/>
                <a:ext cx="54611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宋体" panose="02010600030101010101" pitchFamily="2" charset="-122"/>
                    <a:cs typeface="+mn-cs"/>
                  </a:rPr>
                  <a:t>动态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宋体" panose="02010600030101010101" pitchFamily="2" charset="-122"/>
                    <a:cs typeface="+mn-cs"/>
                  </a:rPr>
                  <a:t>VS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宋体" panose="02010600030101010101" pitchFamily="2" charset="-122"/>
                    <a:cs typeface="+mn-cs"/>
                  </a:rPr>
                  <a:t> 静态 </a:t>
                </a: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6B729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Century Gothic" panose="020B0502020202020204"/>
                    <a:ea typeface="宋体" panose="02010600030101010101" pitchFamily="2" charset="-122"/>
                    <a:cs typeface="+mn-cs"/>
                  </a:rPr>
                  <a:t>38%</a:t>
                </a:r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宋体" panose="02010600030101010101" pitchFamily="2" charset="-122"/>
                    <a:cs typeface="+mn-cs"/>
                  </a:rPr>
                  <a:t> 记忆力影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响</m:t>
                        </m:r>
                      </m:e>
                      <m:sup>
                        <m: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CN" altLang="en-US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/>
                    <a:ea typeface="宋体" panose="02010600030101010101" pitchFamily="2" charset="-122"/>
                    <a:cs typeface="+mn-cs"/>
                  </a:rPr>
                  <a:t>↑</a:t>
                </a:r>
                <a:endParaRPr kumimoji="0" lang="en-US" altLang="zh-CN" sz="8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5565DF5-D334-0F4A-8351-11C961E26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285" y="2241435"/>
                <a:ext cx="5461175" cy="923330"/>
              </a:xfrm>
              <a:prstGeom prst="rect">
                <a:avLst/>
              </a:prstGeom>
              <a:blipFill>
                <a:blip r:embed="rId8"/>
                <a:stretch>
                  <a:fillRect l="-2552" t="-16216" r="-4872" b="-37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FA0C8CFA-A6FE-264F-A6C6-F9229F39B2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7139" y="4606181"/>
            <a:ext cx="3038367" cy="2125886"/>
          </a:xfrm>
          <a:prstGeom prst="rect">
            <a:avLst/>
          </a:prstGeom>
          <a:effectLst>
            <a:softEdge rad="850900"/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79DE89A-81F9-594A-9107-AD7BE56BD2B0}"/>
              </a:ext>
            </a:extLst>
          </p:cNvPr>
          <p:cNvSpPr txBox="1"/>
          <p:nvPr/>
        </p:nvSpPr>
        <p:spPr>
          <a:xfrm>
            <a:off x="475407" y="3648674"/>
            <a:ext cx="33345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3D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商品展示</a:t>
            </a:r>
            <a:r>
              <a:rPr kumimoji="1" lang="zh-CN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普及率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低于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E6B729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10%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部分知名品牌及商品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e.g.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Nike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品牌忠诚度高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1A90A92E-8C4A-484F-87D1-A6EB3CF95847}"/>
              </a:ext>
            </a:extLst>
          </p:cNvPr>
          <p:cNvCxnSpPr>
            <a:cxnSpLocks/>
          </p:cNvCxnSpPr>
          <p:nvPr/>
        </p:nvCxnSpPr>
        <p:spPr>
          <a:xfrm flipV="1">
            <a:off x="5912127" y="5046845"/>
            <a:ext cx="1187635" cy="866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3A49BB04-2FC0-E64C-ADA5-63597D0FE260}"/>
              </a:ext>
            </a:extLst>
          </p:cNvPr>
          <p:cNvCxnSpPr>
            <a:cxnSpLocks/>
          </p:cNvCxnSpPr>
          <p:nvPr/>
        </p:nvCxnSpPr>
        <p:spPr>
          <a:xfrm flipH="1">
            <a:off x="7103249" y="4428889"/>
            <a:ext cx="1298533" cy="618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AEAD3A98-F0EF-E34F-A622-C71DC8375E87}"/>
              </a:ext>
            </a:extLst>
          </p:cNvPr>
          <p:cNvCxnSpPr>
            <a:cxnSpLocks/>
          </p:cNvCxnSpPr>
          <p:nvPr/>
        </p:nvCxnSpPr>
        <p:spPr>
          <a:xfrm flipV="1">
            <a:off x="8407286" y="4247385"/>
            <a:ext cx="1154097" cy="180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CBA11666-446C-9744-BA44-1545E2BEB74E}"/>
              </a:ext>
            </a:extLst>
          </p:cNvPr>
          <p:cNvSpPr txBox="1"/>
          <p:nvPr/>
        </p:nvSpPr>
        <p:spPr>
          <a:xfrm rot="21411284">
            <a:off x="5928472" y="46504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6B729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技术门槛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43E93FA-B131-9343-B0D7-4429BCB228D4}"/>
              </a:ext>
            </a:extLst>
          </p:cNvPr>
          <p:cNvSpPr txBox="1"/>
          <p:nvPr/>
        </p:nvSpPr>
        <p:spPr>
          <a:xfrm rot="20038798">
            <a:off x="7199526" y="43781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6B729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时间成本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6414FD5-396D-4944-BE2E-4DC9D31B74D1}"/>
              </a:ext>
            </a:extLst>
          </p:cNvPr>
          <p:cNvSpPr txBox="1"/>
          <p:nvPr/>
        </p:nvSpPr>
        <p:spPr>
          <a:xfrm rot="21043534">
            <a:off x="8573442" y="40242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6B729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耗费高</a:t>
            </a:r>
          </a:p>
        </p:txBody>
      </p: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480E7DDE-98C0-0145-8FED-AE6F508C7677}"/>
              </a:ext>
            </a:extLst>
          </p:cNvPr>
          <p:cNvCxnSpPr>
            <a:cxnSpLocks/>
          </p:cNvCxnSpPr>
          <p:nvPr/>
        </p:nvCxnSpPr>
        <p:spPr>
          <a:xfrm flipV="1">
            <a:off x="9561383" y="3501031"/>
            <a:ext cx="1171852" cy="742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ABBC644E-64B3-1A4F-A83E-F9C8B8899FAE}"/>
              </a:ext>
            </a:extLst>
          </p:cNvPr>
          <p:cNvSpPr txBox="1"/>
          <p:nvPr/>
        </p:nvSpPr>
        <p:spPr>
          <a:xfrm rot="19687326">
            <a:off x="9588234" y="356785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带宽压力大</a:t>
            </a:r>
          </a:p>
        </p:txBody>
      </p: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474B5C89-9522-BB42-BE82-A7C5D7690324}"/>
              </a:ext>
            </a:extLst>
          </p:cNvPr>
          <p:cNvCxnSpPr>
            <a:cxnSpLocks/>
          </p:cNvCxnSpPr>
          <p:nvPr/>
        </p:nvCxnSpPr>
        <p:spPr>
          <a:xfrm flipV="1">
            <a:off x="10735729" y="3234433"/>
            <a:ext cx="1089440" cy="263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049B847E-6A85-EA4F-BBBD-4CBF5ECB6BFD}"/>
              </a:ext>
            </a:extLst>
          </p:cNvPr>
          <p:cNvSpPr txBox="1"/>
          <p:nvPr/>
        </p:nvSpPr>
        <p:spPr>
          <a:xfrm rot="20894786">
            <a:off x="10751444" y="303375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加载速度慢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02CA553-67F0-F24B-A276-7A541E18C021}"/>
              </a:ext>
            </a:extLst>
          </p:cNvPr>
          <p:cNvSpPr txBox="1"/>
          <p:nvPr/>
        </p:nvSpPr>
        <p:spPr>
          <a:xfrm rot="21386667">
            <a:off x="5849122" y="5166518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激光扫描硬件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工作室人工渲染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90D5A27C-9B1B-8048-A549-9702799DC4A2}"/>
              </a:ext>
            </a:extLst>
          </p:cNvPr>
          <p:cNvSpPr txBox="1"/>
          <p:nvPr/>
        </p:nvSpPr>
        <p:spPr>
          <a:xfrm rot="20053114">
            <a:off x="7385608" y="4792403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动辄天计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60DBE5B-B228-8A4D-88C0-51B2D665FE3C}"/>
              </a:ext>
            </a:extLst>
          </p:cNvPr>
          <p:cNvSpPr txBox="1"/>
          <p:nvPr/>
        </p:nvSpPr>
        <p:spPr>
          <a:xfrm rot="21103889">
            <a:off x="8458206" y="4390861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平均上千元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61A3211-6D06-8642-8919-2DB88749567D}"/>
              </a:ext>
            </a:extLst>
          </p:cNvPr>
          <p:cNvSpPr txBox="1"/>
          <p:nvPr/>
        </p:nvSpPr>
        <p:spPr>
          <a:xfrm rot="19525995">
            <a:off x="9543070" y="3893447"/>
            <a:ext cx="1417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20~100+M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数据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F8A93AA-DBDD-5140-A645-91202C5A5B27}"/>
              </a:ext>
            </a:extLst>
          </p:cNvPr>
          <p:cNvSpPr txBox="1"/>
          <p:nvPr/>
        </p:nvSpPr>
        <p:spPr>
          <a:xfrm rot="20765305">
            <a:off x="10843819" y="3371195"/>
            <a:ext cx="144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用户设备低端化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高端机型销售年增速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~9%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4B591A43-4065-804C-A8BE-D1CA48944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2587" y="3956015"/>
            <a:ext cx="2363293" cy="1596314"/>
          </a:xfrm>
          <a:prstGeom prst="rect">
            <a:avLst/>
          </a:prstGeom>
          <a:effectLst>
            <a:softEdge rad="609600"/>
          </a:effectLst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5DE8E399-38F0-3841-A1EB-9B18975D99DD}"/>
              </a:ext>
            </a:extLst>
          </p:cNvPr>
          <p:cNvSpPr txBox="1"/>
          <p:nvPr/>
        </p:nvSpPr>
        <p:spPr>
          <a:xfrm>
            <a:off x="7174668" y="6230834"/>
            <a:ext cx="4802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商品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3D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广告自动生成平台</a:t>
            </a:r>
          </a:p>
        </p:txBody>
      </p: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B2BCDF49-DC2C-4C43-91C2-F9E7CCA66E8B}"/>
              </a:ext>
            </a:extLst>
          </p:cNvPr>
          <p:cNvCxnSpPr>
            <a:stCxn id="64" idx="2"/>
            <a:endCxn id="75" idx="0"/>
          </p:cNvCxnSpPr>
          <p:nvPr/>
        </p:nvCxnSpPr>
        <p:spPr>
          <a:xfrm>
            <a:off x="6580941" y="5627739"/>
            <a:ext cx="2995186" cy="6030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CCFDF42E-3B34-7B42-B92D-F73CD566131A}"/>
              </a:ext>
            </a:extLst>
          </p:cNvPr>
          <p:cNvCxnSpPr>
            <a:cxnSpLocks/>
            <a:stCxn id="65" idx="2"/>
            <a:endCxn id="75" idx="0"/>
          </p:cNvCxnSpPr>
          <p:nvPr/>
        </p:nvCxnSpPr>
        <p:spPr>
          <a:xfrm>
            <a:off x="7932519" y="5055616"/>
            <a:ext cx="1643608" cy="11752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49F1AD89-2D3F-374D-92B6-028A7CBBADDB}"/>
              </a:ext>
            </a:extLst>
          </p:cNvPr>
          <p:cNvCxnSpPr>
            <a:cxnSpLocks/>
            <a:stCxn id="68" idx="2"/>
            <a:endCxn id="75" idx="0"/>
          </p:cNvCxnSpPr>
          <p:nvPr/>
        </p:nvCxnSpPr>
        <p:spPr>
          <a:xfrm>
            <a:off x="9041740" y="4666420"/>
            <a:ext cx="534387" cy="15644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C2A1A61F-A4CD-2F4C-9CA7-D9671A88740A}"/>
              </a:ext>
            </a:extLst>
          </p:cNvPr>
          <p:cNvSpPr txBox="1"/>
          <p:nvPr/>
        </p:nvSpPr>
        <p:spPr>
          <a:xfrm rot="666798">
            <a:off x="7358381" y="585250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拍照使用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F2C7C150-11D6-F744-AE41-18D0AC87D126}"/>
              </a:ext>
            </a:extLst>
          </p:cNvPr>
          <p:cNvSpPr txBox="1"/>
          <p:nvPr/>
        </p:nvSpPr>
        <p:spPr>
          <a:xfrm rot="2130174">
            <a:off x="7901250" y="5449470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分钟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-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小时级别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7FE838FF-8B8A-7043-9391-DFB4AF99531E}"/>
              </a:ext>
            </a:extLst>
          </p:cNvPr>
          <p:cNvSpPr txBox="1"/>
          <p:nvPr/>
        </p:nvSpPr>
        <p:spPr>
          <a:xfrm rot="4180388">
            <a:off x="9032930" y="523232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百元级别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188F0E0-3990-0849-96B9-E88880B4BD15}"/>
              </a:ext>
            </a:extLst>
          </p:cNvPr>
          <p:cNvSpPr txBox="1"/>
          <p:nvPr/>
        </p:nvSpPr>
        <p:spPr>
          <a:xfrm>
            <a:off x="188041" y="131001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</a:rPr>
              <a:t>市场现状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5F174D-B9AE-5943-B2E7-1492A1A160F8}"/>
              </a:ext>
            </a:extLst>
          </p:cNvPr>
          <p:cNvSpPr txBox="1"/>
          <p:nvPr/>
        </p:nvSpPr>
        <p:spPr>
          <a:xfrm>
            <a:off x="90677" y="6327488"/>
            <a:ext cx="7083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lvl="0" indent="-228600">
              <a:buFontTx/>
              <a:buAutoNum type="arabicPeriod"/>
              <a:defRPr/>
            </a:pPr>
            <a:r>
              <a:rPr kumimoji="1" lang="zh-CN" altLang="en-US" sz="1200" dirty="0">
                <a:solidFill>
                  <a:schemeClr val="tx1">
                    <a:lumMod val="50000"/>
                  </a:schemeClr>
                </a:solidFill>
              </a:rPr>
              <a:t>国泰航空沉浸式广告营销数据：</a:t>
            </a:r>
            <a:r>
              <a:rPr kumimoji="1" lang="en-US" altLang="zh-CN" sz="1200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kumimoji="1" lang="en-US" altLang="zh-CN" sz="1200" dirty="0" err="1">
                <a:solidFill>
                  <a:schemeClr val="tx1">
                    <a:lumMod val="50000"/>
                  </a:schemeClr>
                </a:solidFill>
              </a:rPr>
              <a:t>zhuanlan.zhihu.com</a:t>
            </a:r>
            <a:r>
              <a:rPr kumimoji="1" lang="en-US" altLang="zh-CN" sz="1200" dirty="0">
                <a:solidFill>
                  <a:schemeClr val="tx1">
                    <a:lumMod val="50000"/>
                  </a:schemeClr>
                </a:solidFill>
              </a:rPr>
              <a:t>/p/75819546</a:t>
            </a:r>
          </a:p>
          <a:p>
            <a:pPr marL="228600" lvl="0" indent="-228600">
              <a:buFontTx/>
              <a:buAutoNum type="arabicPeriod"/>
              <a:defRPr/>
            </a:pPr>
            <a:r>
              <a:rPr kumimoji="1" lang="en-US" altLang="zh-CN" sz="1200" dirty="0">
                <a:solidFill>
                  <a:schemeClr val="tx1">
                    <a:lumMod val="50000"/>
                  </a:schemeClr>
                </a:solidFill>
              </a:rPr>
              <a:t>QMS</a:t>
            </a:r>
            <a:r>
              <a:rPr kumimoji="1" lang="zh-CN" altLang="en-US" sz="1200" dirty="0">
                <a:solidFill>
                  <a:schemeClr val="tx1">
                    <a:lumMod val="50000"/>
                  </a:schemeClr>
                </a:solidFill>
              </a:rPr>
              <a:t>与</a:t>
            </a:r>
            <a:r>
              <a:rPr kumimoji="1" lang="en-US" altLang="zh-CN" sz="1200" dirty="0">
                <a:solidFill>
                  <a:schemeClr val="tx1">
                    <a:lumMod val="50000"/>
                  </a:schemeClr>
                </a:solidFill>
              </a:rPr>
              <a:t>Neuro-</a:t>
            </a:r>
            <a:r>
              <a:rPr kumimoji="1" lang="en-US" altLang="zh-CN" sz="1200" dirty="0" err="1">
                <a:solidFill>
                  <a:schemeClr val="tx1">
                    <a:lumMod val="50000"/>
                  </a:schemeClr>
                </a:solidFill>
              </a:rPr>
              <a:t>Insigh</a:t>
            </a:r>
            <a:r>
              <a:rPr kumimoji="1" lang="zh-CN" altLang="en-US" sz="1200" dirty="0">
                <a:solidFill>
                  <a:schemeClr val="tx1">
                    <a:lumMod val="50000"/>
                  </a:schemeClr>
                </a:solidFill>
              </a:rPr>
              <a:t>联合研究报告：</a:t>
            </a:r>
            <a:r>
              <a:rPr kumimoji="1" lang="en-US" altLang="zh-CN" sz="1200" dirty="0">
                <a:solidFill>
                  <a:schemeClr val="tx1">
                    <a:lumMod val="5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https://www.zhaoguang.com/neican/article-24811.htm</a:t>
            </a:r>
            <a:endParaRPr kumimoji="1" lang="en-US" altLang="zh-CN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76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46" grpId="0"/>
      <p:bldP spid="47" grpId="0"/>
      <p:bldP spid="48" grpId="0"/>
      <p:bldP spid="59" grpId="0"/>
      <p:bldP spid="62" grpId="0"/>
      <p:bldP spid="64" grpId="0"/>
      <p:bldP spid="65" grpId="0"/>
      <p:bldP spid="68" grpId="0"/>
      <p:bldP spid="70" grpId="0"/>
      <p:bldP spid="71" grpId="0"/>
      <p:bldP spid="75" grpId="0"/>
      <p:bldP spid="87" grpId="0"/>
      <p:bldP spid="88" grpId="0"/>
      <p:bldP spid="8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554EF4B-70E4-BC49-96A3-F83E5DF476CD}"/>
              </a:ext>
            </a:extLst>
          </p:cNvPr>
          <p:cNvSpPr/>
          <p:nvPr/>
        </p:nvSpPr>
        <p:spPr>
          <a:xfrm>
            <a:off x="902040" y="1028343"/>
            <a:ext cx="97703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en-US" altLang="zh-CN" dirty="0"/>
              <a:t>2020</a:t>
            </a:r>
            <a:r>
              <a:rPr lang="zh-CN" altLang="en-US" dirty="0"/>
              <a:t>年全国实物商品网上零售额为</a:t>
            </a:r>
            <a:r>
              <a:rPr lang="en-US" altLang="zh-CN" sz="6600" dirty="0"/>
              <a:t>9</a:t>
            </a:r>
            <a:r>
              <a:rPr lang="zh-CN" altLang="en-US" sz="6600" dirty="0"/>
              <a:t>万亿</a:t>
            </a:r>
            <a:endParaRPr lang="en-US" altLang="zh-CN" sz="6600" dirty="0"/>
          </a:p>
          <a:p>
            <a:endParaRPr lang="en-US" altLang="zh-CN" dirty="0"/>
          </a:p>
          <a:p>
            <a:r>
              <a:rPr lang="zh-CN" altLang="en-US" dirty="0"/>
              <a:t>京东使用</a:t>
            </a:r>
            <a:r>
              <a:rPr lang="en-US" altLang="zh-CN" dirty="0"/>
              <a:t>3D</a:t>
            </a:r>
            <a:r>
              <a:rPr lang="zh-CN" altLang="en-US" dirty="0"/>
              <a:t>技术展示商品后有效订单转化率提高</a:t>
            </a:r>
            <a:r>
              <a:rPr lang="en-US" altLang="zh-CN" sz="6600" dirty="0"/>
              <a:t>10%</a:t>
            </a:r>
          </a:p>
          <a:p>
            <a:endParaRPr lang="en-US" altLang="zh-CN" dirty="0"/>
          </a:p>
          <a:p>
            <a:r>
              <a:rPr lang="zh-CN" altLang="en-US" dirty="0"/>
              <a:t>全国线上零售额全面普及</a:t>
            </a:r>
            <a:r>
              <a:rPr lang="en-US" altLang="zh-CN" dirty="0"/>
              <a:t>3D</a:t>
            </a:r>
            <a:r>
              <a:rPr lang="zh-CN" altLang="en-US" dirty="0"/>
              <a:t>展示，总体零售额将提升</a:t>
            </a:r>
            <a:r>
              <a:rPr lang="en-US" altLang="zh-CN" sz="6600" dirty="0"/>
              <a:t>9000</a:t>
            </a:r>
            <a:r>
              <a:rPr lang="zh-CN" altLang="en-US" sz="6600" dirty="0"/>
              <a:t>亿</a:t>
            </a:r>
            <a:endParaRPr lang="zh-CN" altLang="en-US" sz="9600" dirty="0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C35244-22E4-5547-B397-0761CA9D4D14}"/>
              </a:ext>
            </a:extLst>
          </p:cNvPr>
          <p:cNvSpPr txBox="1"/>
          <p:nvPr/>
        </p:nvSpPr>
        <p:spPr>
          <a:xfrm>
            <a:off x="188041" y="131001"/>
            <a:ext cx="1864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</a:rPr>
              <a:t>市场前景</a:t>
            </a:r>
          </a:p>
        </p:txBody>
      </p:sp>
    </p:spTree>
    <p:extLst>
      <p:ext uri="{BB962C8B-B14F-4D97-AF65-F5344CB8AC3E}">
        <p14:creationId xmlns:p14="http://schemas.microsoft.com/office/powerpoint/2010/main" val="277774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30183855-4C92-544A-A170-CFE7012C7C61}"/>
              </a:ext>
            </a:extLst>
          </p:cNvPr>
          <p:cNvSpPr txBox="1"/>
          <p:nvPr/>
        </p:nvSpPr>
        <p:spPr>
          <a:xfrm>
            <a:off x="188041" y="131001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</a:rPr>
              <a:t>产品架构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35A2E0-C762-7E4C-898D-F3A06E72A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594" y="865413"/>
            <a:ext cx="7981004" cy="55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01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4E81F6F-1155-4137-9E42-4E6110093F3E}"/>
              </a:ext>
            </a:extLst>
          </p:cNvPr>
          <p:cNvSpPr txBox="1"/>
          <p:nvPr/>
        </p:nvSpPr>
        <p:spPr>
          <a:xfrm>
            <a:off x="188041" y="131001"/>
            <a:ext cx="3709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</a:rPr>
              <a:t>产品技术路线（</a:t>
            </a:r>
            <a:r>
              <a:rPr lang="en-US" altLang="zh-CN" sz="3200" b="1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DFE0F0-2F91-4140-B219-59B607898D01}"/>
              </a:ext>
            </a:extLst>
          </p:cNvPr>
          <p:cNvSpPr txBox="1"/>
          <p:nvPr/>
        </p:nvSpPr>
        <p:spPr>
          <a:xfrm>
            <a:off x="7218772" y="782237"/>
            <a:ext cx="48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lang="en-US" altLang="zh-CN" sz="2800" dirty="0"/>
              <a:t>3D</a:t>
            </a:r>
            <a:r>
              <a:rPr lang="zh-CN" altLang="en-US" sz="2800" dirty="0"/>
              <a:t>渲染（合成新视角图片）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AC7A33-92CD-4DB0-92FB-69E86EEC7FD9}"/>
              </a:ext>
            </a:extLst>
          </p:cNvPr>
          <p:cNvSpPr txBox="1"/>
          <p:nvPr/>
        </p:nvSpPr>
        <p:spPr>
          <a:xfrm>
            <a:off x="665180" y="3459193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RGB + Depth 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E345856-6F85-4766-BC22-7FC26A16E143}"/>
              </a:ext>
            </a:extLst>
          </p:cNvPr>
          <p:cNvSpPr txBox="1"/>
          <p:nvPr/>
        </p:nvSpPr>
        <p:spPr>
          <a:xfrm>
            <a:off x="95641" y="4617678"/>
            <a:ext cx="48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lang="en-US" altLang="zh-CN" sz="2800" dirty="0"/>
              <a:t>3D</a:t>
            </a:r>
            <a:r>
              <a:rPr lang="zh-CN" altLang="en-US" sz="2800" dirty="0"/>
              <a:t>特效（运镜和用户交互）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25C0C30-5A40-4E58-ACFF-2B8F33E03803}"/>
              </a:ext>
            </a:extLst>
          </p:cNvPr>
          <p:cNvSpPr txBox="1"/>
          <p:nvPr/>
        </p:nvSpPr>
        <p:spPr>
          <a:xfrm>
            <a:off x="1916805" y="55822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聚焦特效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E513C3D-8B7B-41AE-AC2A-3332F7B50FAD}"/>
              </a:ext>
            </a:extLst>
          </p:cNvPr>
          <p:cNvSpPr txBox="1"/>
          <p:nvPr/>
        </p:nvSpPr>
        <p:spPr>
          <a:xfrm>
            <a:off x="7621483" y="3237762"/>
            <a:ext cx="436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点云渲染 （相机坐标系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像素坐标系</a:t>
            </a:r>
            <a:r>
              <a:rPr lang="en-US" altLang="zh-CN" dirty="0">
                <a:sym typeface="Wingdings" panose="05000000000000000000" pitchFamily="2" charset="2"/>
              </a:rPr>
              <a:t> </a:t>
            </a:r>
            <a:r>
              <a:rPr lang="zh-CN" altLang="en-US" dirty="0"/>
              <a:t>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AE378DF-0360-4DAC-B29C-9AF3E485F86A}"/>
              </a:ext>
            </a:extLst>
          </p:cNvPr>
          <p:cNvSpPr txBox="1"/>
          <p:nvPr/>
        </p:nvSpPr>
        <p:spPr>
          <a:xfrm>
            <a:off x="95641" y="769389"/>
            <a:ext cx="4171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lang="en-US" altLang="zh-CN" sz="2800" dirty="0"/>
              <a:t>3D</a:t>
            </a:r>
            <a:r>
              <a:rPr lang="zh-CN" altLang="en-US" sz="2800" dirty="0"/>
              <a:t>建模（场景的表示）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166182-1C40-445E-893D-4A00FB5B8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623" y="1718585"/>
            <a:ext cx="2574264" cy="1476415"/>
          </a:xfrm>
          <a:prstGeom prst="rect">
            <a:avLst/>
          </a:prstGeom>
        </p:spPr>
      </p:pic>
      <p:sp>
        <p:nvSpPr>
          <p:cNvPr id="24" name="箭头: 右 23">
            <a:extLst>
              <a:ext uri="{FF2B5EF4-FFF2-40B4-BE49-F238E27FC236}">
                <a16:creationId xmlns:a16="http://schemas.microsoft.com/office/drawing/2014/main" id="{E438C0B1-FA49-4751-9974-543613F5C7AA}"/>
              </a:ext>
            </a:extLst>
          </p:cNvPr>
          <p:cNvSpPr/>
          <p:nvPr/>
        </p:nvSpPr>
        <p:spPr>
          <a:xfrm>
            <a:off x="4414401" y="1063081"/>
            <a:ext cx="2379306" cy="251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B1E17B5-1D63-42BD-9D38-D6BFB37498C6}"/>
              </a:ext>
            </a:extLst>
          </p:cNvPr>
          <p:cNvSpPr txBox="1"/>
          <p:nvPr/>
        </p:nvSpPr>
        <p:spPr>
          <a:xfrm>
            <a:off x="5050056" y="6937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点云生成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BDB01B22-4285-47AB-A090-BF97A1846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3" y="2043810"/>
            <a:ext cx="1581385" cy="1050430"/>
          </a:xfrm>
          <a:prstGeom prst="rect">
            <a:avLst/>
          </a:prstGeom>
        </p:spPr>
      </p:pic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0B506DF-2EEA-40D5-A8E2-370F2673DFB8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631033" y="2145223"/>
            <a:ext cx="415975" cy="3959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E9014F6-EDF2-4754-9F4B-15DA78D5D971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619355" y="2719135"/>
            <a:ext cx="435854" cy="3438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6A647323-4759-43F5-BA73-44A522EEFE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3"/>
          <a:stretch/>
        </p:blipFill>
        <p:spPr>
          <a:xfrm>
            <a:off x="2055209" y="2661799"/>
            <a:ext cx="1674371" cy="802391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5272D78E-4824-4313-9F34-3653A685E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008" y="1761622"/>
            <a:ext cx="1674371" cy="767201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6EB657B0-028F-4685-B90C-7320336FD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515" y="1606612"/>
            <a:ext cx="1979077" cy="1077219"/>
          </a:xfrm>
          <a:prstGeom prst="rect">
            <a:avLst/>
          </a:prstGeom>
        </p:spPr>
      </p:pic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06799B3-F5D7-4ABB-9337-7E8EDF123898}"/>
              </a:ext>
            </a:extLst>
          </p:cNvPr>
          <p:cNvCxnSpPr>
            <a:cxnSpLocks/>
            <a:stCxn id="42" idx="3"/>
            <a:endCxn id="46" idx="1"/>
          </p:cNvCxnSpPr>
          <p:nvPr/>
        </p:nvCxnSpPr>
        <p:spPr>
          <a:xfrm flipV="1">
            <a:off x="3721379" y="2145222"/>
            <a:ext cx="89313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0A1C118-541C-4BE5-ADF0-23AC7A5B4631}"/>
              </a:ext>
            </a:extLst>
          </p:cNvPr>
          <p:cNvCxnSpPr>
            <a:cxnSpLocks/>
          </p:cNvCxnSpPr>
          <p:nvPr/>
        </p:nvCxnSpPr>
        <p:spPr>
          <a:xfrm>
            <a:off x="6593592" y="2151816"/>
            <a:ext cx="8690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4B770A6-CDEC-4D31-B943-B041742E8FB5}"/>
              </a:ext>
            </a:extLst>
          </p:cNvPr>
          <p:cNvCxnSpPr>
            <a:cxnSpLocks/>
          </p:cNvCxnSpPr>
          <p:nvPr/>
        </p:nvCxnSpPr>
        <p:spPr>
          <a:xfrm>
            <a:off x="8766395" y="3195000"/>
            <a:ext cx="0" cy="63352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D4A911AA-C87C-4EB1-A5EC-FA40A38CAC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95" b="17516"/>
          <a:stretch/>
        </p:blipFill>
        <p:spPr>
          <a:xfrm>
            <a:off x="4959435" y="3828525"/>
            <a:ext cx="5324096" cy="2822007"/>
          </a:xfrm>
          <a:prstGeom prst="rect">
            <a:avLst/>
          </a:prstGeom>
        </p:spPr>
      </p:pic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CA618537-EAE2-4C3D-8B41-8A3E2E6F7D68}"/>
              </a:ext>
            </a:extLst>
          </p:cNvPr>
          <p:cNvCxnSpPr>
            <a:cxnSpLocks/>
          </p:cNvCxnSpPr>
          <p:nvPr/>
        </p:nvCxnSpPr>
        <p:spPr>
          <a:xfrm>
            <a:off x="3729580" y="3041430"/>
            <a:ext cx="3096000" cy="76553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54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4E81F6F-1155-4137-9E42-4E6110093F3E}"/>
              </a:ext>
            </a:extLst>
          </p:cNvPr>
          <p:cNvSpPr txBox="1"/>
          <p:nvPr/>
        </p:nvSpPr>
        <p:spPr>
          <a:xfrm>
            <a:off x="188041" y="131001"/>
            <a:ext cx="3709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</a:rPr>
              <a:t>产品技术路线（</a:t>
            </a:r>
            <a:r>
              <a:rPr lang="en-US" altLang="zh-CN" sz="3200" b="1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03CC6C-706D-44C2-B2F5-243E7DFCCD7A}"/>
              </a:ext>
            </a:extLst>
          </p:cNvPr>
          <p:cNvSpPr txBox="1"/>
          <p:nvPr/>
        </p:nvSpPr>
        <p:spPr>
          <a:xfrm>
            <a:off x="116066" y="715776"/>
            <a:ext cx="4171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lang="en-US" altLang="zh-CN" sz="2800" dirty="0"/>
              <a:t>3D</a:t>
            </a:r>
            <a:r>
              <a:rPr lang="zh-CN" altLang="en-US" sz="2800" dirty="0"/>
              <a:t>建模（场景的表示）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DFE0F0-2F91-4140-B219-59B607898D01}"/>
              </a:ext>
            </a:extLst>
          </p:cNvPr>
          <p:cNvSpPr txBox="1"/>
          <p:nvPr/>
        </p:nvSpPr>
        <p:spPr>
          <a:xfrm>
            <a:off x="9013515" y="709691"/>
            <a:ext cx="237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lang="en-US" altLang="zh-CN" sz="2800" dirty="0"/>
              <a:t>3D</a:t>
            </a:r>
            <a:r>
              <a:rPr lang="zh-CN" altLang="en-US" sz="2800" dirty="0"/>
              <a:t>体素渲染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D2B85F-DB59-45ED-A7F9-BA0E2EE00502}"/>
              </a:ext>
            </a:extLst>
          </p:cNvPr>
          <p:cNvSpPr txBox="1"/>
          <p:nvPr/>
        </p:nvSpPr>
        <p:spPr>
          <a:xfrm>
            <a:off x="653803" y="1341916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Multi-Pose Images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E345856-6F85-4766-BC22-7FC26A16E143}"/>
              </a:ext>
            </a:extLst>
          </p:cNvPr>
          <p:cNvSpPr txBox="1"/>
          <p:nvPr/>
        </p:nvSpPr>
        <p:spPr>
          <a:xfrm>
            <a:off x="116066" y="3499154"/>
            <a:ext cx="3094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lang="en-US" altLang="zh-CN" sz="2800" dirty="0"/>
              <a:t>3D</a:t>
            </a:r>
            <a:r>
              <a:rPr lang="zh-CN" altLang="en-US" sz="2800" dirty="0"/>
              <a:t>特效（运镜）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342FD5C-DB3D-418A-8045-F97240640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419" y="1904402"/>
            <a:ext cx="2405803" cy="5524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3A88723-EDCA-4E83-961E-7F632E7EA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074" y="2509287"/>
            <a:ext cx="2454491" cy="63976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F533552-7A2A-40F7-A3D0-564A0FEFB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171" y="1459017"/>
            <a:ext cx="3162300" cy="40005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3D108C3-E6BB-405E-A0C5-F19F3042C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81" y="1818925"/>
            <a:ext cx="1562749" cy="11475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4149D81-3A90-4B0B-B455-FC0A6ED977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9943"/>
          <a:stretch/>
        </p:blipFill>
        <p:spPr>
          <a:xfrm>
            <a:off x="3751549" y="1262073"/>
            <a:ext cx="4579533" cy="2076621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52E55405-1ADE-4D3B-9F41-8EEB884A4F8C}"/>
              </a:ext>
            </a:extLst>
          </p:cNvPr>
          <p:cNvSpPr/>
          <p:nvPr/>
        </p:nvSpPr>
        <p:spPr>
          <a:xfrm>
            <a:off x="4640680" y="936019"/>
            <a:ext cx="2379306" cy="251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8D31D4-708C-4338-9ED3-41E1AF88FCB0}"/>
              </a:ext>
            </a:extLst>
          </p:cNvPr>
          <p:cNvSpPr txBox="1"/>
          <p:nvPr/>
        </p:nvSpPr>
        <p:spPr>
          <a:xfrm>
            <a:off x="4969455" y="57638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训练辐射场模型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CF99EFF-BE86-4019-A384-B83333DC428C}"/>
              </a:ext>
            </a:extLst>
          </p:cNvPr>
          <p:cNvSpPr txBox="1"/>
          <p:nvPr/>
        </p:nvSpPr>
        <p:spPr>
          <a:xfrm>
            <a:off x="341867" y="4505244"/>
            <a:ext cx="2425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zh-CN" altLang="en-US" dirty="0"/>
              <a:t>对比市场 </a:t>
            </a:r>
            <a:r>
              <a:rPr lang="en-US" altLang="zh-CN" dirty="0"/>
              <a:t>(Get3D) </a:t>
            </a:r>
          </a:p>
          <a:p>
            <a:pPr algn="ctr"/>
            <a:r>
              <a:rPr lang="zh-CN" altLang="en-US" dirty="0"/>
              <a:t>已有的</a:t>
            </a:r>
            <a:r>
              <a:rPr lang="en-US" altLang="zh-CN" dirty="0"/>
              <a:t>3D</a:t>
            </a:r>
            <a:r>
              <a:rPr lang="zh-CN" altLang="en-US" dirty="0"/>
              <a:t>建模，</a:t>
            </a:r>
            <a:endParaRPr lang="en-US" altLang="zh-CN" dirty="0"/>
          </a:p>
          <a:p>
            <a:pPr algn="ctr"/>
            <a:r>
              <a:rPr lang="zh-CN" altLang="en-US" dirty="0"/>
              <a:t>我们的效果更优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F0E28B8-B216-4AB4-986B-AB08E223A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01" y="3412821"/>
            <a:ext cx="4318416" cy="3302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99781D-D559-4670-A3C3-6C2E4497A9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3064933" y="4321255"/>
            <a:ext cx="2187005" cy="23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47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7A71C1C-A04B-494B-A611-BA5EB231C7C8}"/>
              </a:ext>
            </a:extLst>
          </p:cNvPr>
          <p:cNvSpPr txBox="1"/>
          <p:nvPr/>
        </p:nvSpPr>
        <p:spPr>
          <a:xfrm>
            <a:off x="188041" y="131001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</a:rPr>
              <a:t>产品流程图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408B86-FA0A-47A3-9910-6BB59D7EA5A8}"/>
              </a:ext>
            </a:extLst>
          </p:cNvPr>
          <p:cNvSpPr txBox="1"/>
          <p:nvPr/>
        </p:nvSpPr>
        <p:spPr>
          <a:xfrm>
            <a:off x="5095317" y="351393"/>
            <a:ext cx="130676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3D</a:t>
            </a:r>
            <a:r>
              <a:rPr lang="zh-CN" altLang="en-US" sz="1200" dirty="0"/>
              <a:t>广告使用场景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DB6F7E-A6FC-45A7-BBB8-E21BF9041B16}"/>
              </a:ext>
            </a:extLst>
          </p:cNvPr>
          <p:cNvSpPr txBox="1"/>
          <p:nvPr/>
        </p:nvSpPr>
        <p:spPr>
          <a:xfrm>
            <a:off x="5470638" y="1260590"/>
            <a:ext cx="64633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zh-CN" altLang="en-US"/>
              <a:t>其他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689B80A-70D4-4C74-BCD7-937623EC7945}"/>
              </a:ext>
            </a:extLst>
          </p:cNvPr>
          <p:cNvSpPr txBox="1"/>
          <p:nvPr/>
        </p:nvSpPr>
        <p:spPr>
          <a:xfrm>
            <a:off x="7653536" y="1260590"/>
            <a:ext cx="8002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zh-CN" altLang="en-US" dirty="0"/>
              <a:t>环绕特效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37806A-292D-479A-9C3C-12777C53AC66}"/>
              </a:ext>
            </a:extLst>
          </p:cNvPr>
          <p:cNvSpPr txBox="1"/>
          <p:nvPr/>
        </p:nvSpPr>
        <p:spPr>
          <a:xfrm>
            <a:off x="2826074" y="1260590"/>
            <a:ext cx="8002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1200" dirty="0"/>
              <a:t>聚焦特效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693DD18-3719-44A3-92C2-3B8E9A442C47}"/>
              </a:ext>
            </a:extLst>
          </p:cNvPr>
          <p:cNvSpPr txBox="1"/>
          <p:nvPr/>
        </p:nvSpPr>
        <p:spPr>
          <a:xfrm>
            <a:off x="532750" y="1927886"/>
            <a:ext cx="147104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zh-CN" altLang="en-US"/>
              <a:t>调用</a:t>
            </a:r>
            <a:r>
              <a:rPr lang="en-US" altLang="zh-CN"/>
              <a:t>3D</a:t>
            </a:r>
            <a:r>
              <a:rPr lang="zh-CN" altLang="en-US"/>
              <a:t>相机，获取</a:t>
            </a:r>
            <a:endParaRPr lang="en-US" altLang="zh-CN"/>
          </a:p>
          <a:p>
            <a:r>
              <a:rPr lang="en-US" altLang="zh-CN"/>
              <a:t>RGB+Depth</a:t>
            </a:r>
            <a:r>
              <a:rPr lang="zh-CN" altLang="en-US"/>
              <a:t>图像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92D837-0427-4E57-8F92-6B4F55AADC46}"/>
              </a:ext>
            </a:extLst>
          </p:cNvPr>
          <p:cNvSpPr txBox="1"/>
          <p:nvPr/>
        </p:nvSpPr>
        <p:spPr>
          <a:xfrm>
            <a:off x="2845808" y="2423031"/>
            <a:ext cx="10534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ctr"/>
            <a:r>
              <a:rPr lang="zh-CN" altLang="en-US" dirty="0"/>
              <a:t>初始位置</a:t>
            </a:r>
            <a:endParaRPr lang="en-US" altLang="zh-CN" dirty="0"/>
          </a:p>
          <a:p>
            <a:pPr algn="ctr"/>
            <a:r>
              <a:rPr lang="en-US" altLang="zh-CN" dirty="0"/>
              <a:t>Point Cloud</a:t>
            </a:r>
          </a:p>
          <a:p>
            <a:pPr algn="ctr"/>
            <a:r>
              <a:rPr lang="en-US" altLang="zh-CN" dirty="0"/>
              <a:t>With color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4AD56B8-DC2A-455F-9301-DBFD47F935F0}"/>
              </a:ext>
            </a:extLst>
          </p:cNvPr>
          <p:cNvSpPr txBox="1"/>
          <p:nvPr/>
        </p:nvSpPr>
        <p:spPr>
          <a:xfrm>
            <a:off x="5460334" y="3460972"/>
            <a:ext cx="8002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1200" dirty="0"/>
              <a:t>起始位置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D795EFC-105B-47CD-8672-1927545E44B9}"/>
              </a:ext>
            </a:extLst>
          </p:cNvPr>
          <p:cNvSpPr txBox="1"/>
          <p:nvPr/>
        </p:nvSpPr>
        <p:spPr>
          <a:xfrm>
            <a:off x="5460334" y="5336917"/>
            <a:ext cx="8002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1200" dirty="0"/>
              <a:t>结束位置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5F76807-4D58-444E-9013-467824DB46F6}"/>
              </a:ext>
            </a:extLst>
          </p:cNvPr>
          <p:cNvSpPr txBox="1"/>
          <p:nvPr/>
        </p:nvSpPr>
        <p:spPr>
          <a:xfrm>
            <a:off x="5848590" y="3741165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相机路线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AE92D42-CDE2-4EE3-832B-EA03A811F639}"/>
              </a:ext>
            </a:extLst>
          </p:cNvPr>
          <p:cNvCxnSpPr>
            <a:cxnSpLocks/>
          </p:cNvCxnSpPr>
          <p:nvPr/>
        </p:nvCxnSpPr>
        <p:spPr>
          <a:xfrm>
            <a:off x="5860443" y="3847357"/>
            <a:ext cx="0" cy="1355154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E01AEB4B-E3D5-4232-A1BA-85021B545B38}"/>
              </a:ext>
            </a:extLst>
          </p:cNvPr>
          <p:cNvSpPr txBox="1"/>
          <p:nvPr/>
        </p:nvSpPr>
        <p:spPr>
          <a:xfrm>
            <a:off x="640541" y="3493438"/>
            <a:ext cx="8002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1200" dirty="0"/>
              <a:t>起始图片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44301D2-52A7-4371-AC16-75713C3700BA}"/>
              </a:ext>
            </a:extLst>
          </p:cNvPr>
          <p:cNvSpPr txBox="1"/>
          <p:nvPr/>
        </p:nvSpPr>
        <p:spPr>
          <a:xfrm>
            <a:off x="640541" y="5369383"/>
            <a:ext cx="8002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1200" dirty="0"/>
              <a:t>结束图片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39CBD5E-E76B-4A05-929D-BE197FA9CF41}"/>
              </a:ext>
            </a:extLst>
          </p:cNvPr>
          <p:cNvCxnSpPr>
            <a:cxnSpLocks/>
          </p:cNvCxnSpPr>
          <p:nvPr/>
        </p:nvCxnSpPr>
        <p:spPr>
          <a:xfrm>
            <a:off x="1040650" y="3879823"/>
            <a:ext cx="0" cy="1355154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3F3CD89-9956-4507-BE7A-C3C79CED3DBC}"/>
              </a:ext>
            </a:extLst>
          </p:cNvPr>
          <p:cNvSpPr txBox="1"/>
          <p:nvPr/>
        </p:nvSpPr>
        <p:spPr>
          <a:xfrm>
            <a:off x="409708" y="6270919"/>
            <a:ext cx="126188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1200" dirty="0"/>
              <a:t>组合成特效视频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45F343C-1FB1-42CC-B0D7-AD109DC8F881}"/>
              </a:ext>
            </a:extLst>
          </p:cNvPr>
          <p:cNvSpPr txBox="1"/>
          <p:nvPr/>
        </p:nvSpPr>
        <p:spPr>
          <a:xfrm>
            <a:off x="10753256" y="1821899"/>
            <a:ext cx="954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ctr"/>
            <a:r>
              <a:rPr lang="zh-CN" altLang="en-US" dirty="0"/>
              <a:t>拍摄多角度</a:t>
            </a:r>
            <a:endParaRPr lang="en-US" altLang="zh-CN" dirty="0"/>
          </a:p>
          <a:p>
            <a:pPr algn="ctr"/>
            <a:r>
              <a:rPr lang="zh-CN" altLang="en-US" dirty="0"/>
              <a:t>图片集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DC341BC-A21A-472D-A0CA-0869AE297F90}"/>
              </a:ext>
            </a:extLst>
          </p:cNvPr>
          <p:cNvSpPr txBox="1"/>
          <p:nvPr/>
        </p:nvSpPr>
        <p:spPr>
          <a:xfrm>
            <a:off x="9003444" y="1821899"/>
            <a:ext cx="140134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ctr"/>
            <a:r>
              <a:rPr lang="zh-CN" altLang="en-US" dirty="0"/>
              <a:t>利用</a:t>
            </a:r>
            <a:r>
              <a:rPr lang="en-US" altLang="zh-CN" dirty="0"/>
              <a:t>SFM</a:t>
            </a:r>
            <a:r>
              <a:rPr lang="zh-CN" altLang="en-US" dirty="0"/>
              <a:t>获取图片</a:t>
            </a:r>
            <a:endParaRPr lang="en-US" altLang="zh-CN" dirty="0"/>
          </a:p>
          <a:p>
            <a:pPr algn="ctr"/>
            <a:r>
              <a:rPr lang="zh-CN" altLang="en-US" dirty="0"/>
              <a:t>相机内外参数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CE1E073-64F9-4234-AE1C-C4DE6368C8D0}"/>
                  </a:ext>
                </a:extLst>
              </p:cNvPr>
              <p:cNvSpPr txBox="1"/>
              <p:nvPr/>
            </p:nvSpPr>
            <p:spPr>
              <a:xfrm>
                <a:off x="7450018" y="2564824"/>
                <a:ext cx="2007473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200"/>
                </a:lvl1pPr>
              </a:lstStyle>
              <a:p>
                <a:pPr algn="ctr"/>
                <a:r>
                  <a:rPr lang="zh-CN" altLang="en-US" dirty="0"/>
                  <a:t>训练好神经辐射场</a:t>
                </a:r>
                <a:endParaRPr lang="en-US" altLang="zh-C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CE1E073-64F9-4234-AE1C-C4DE6368C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018" y="2564824"/>
                <a:ext cx="2007473" cy="461665"/>
              </a:xfrm>
              <a:prstGeom prst="rect">
                <a:avLst/>
              </a:prstGeom>
              <a:blipFill>
                <a:blip r:embed="rId3"/>
                <a:stretch>
                  <a:fillRect b="-51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19C50A24-65FA-45CF-8A28-2C83974CB9AC}"/>
              </a:ext>
            </a:extLst>
          </p:cNvPr>
          <p:cNvSpPr txBox="1"/>
          <p:nvPr/>
        </p:nvSpPr>
        <p:spPr>
          <a:xfrm>
            <a:off x="7727433" y="3641544"/>
            <a:ext cx="14526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ctr"/>
            <a:r>
              <a:rPr lang="zh-CN" altLang="en-US" dirty="0"/>
              <a:t>沿着相机光轴方向</a:t>
            </a:r>
            <a:endParaRPr lang="en-US" altLang="zh-CN" dirty="0"/>
          </a:p>
          <a:p>
            <a:pPr algn="ctr"/>
            <a:r>
              <a:rPr lang="zh-CN" altLang="en-US" dirty="0"/>
              <a:t>进行光线采样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4470C38-6F38-45DB-AA0C-4EE31910D33F}"/>
              </a:ext>
            </a:extLst>
          </p:cNvPr>
          <p:cNvCxnSpPr>
            <a:cxnSpLocks/>
          </p:cNvCxnSpPr>
          <p:nvPr/>
        </p:nvCxnSpPr>
        <p:spPr>
          <a:xfrm>
            <a:off x="1040650" y="5730919"/>
            <a:ext cx="0" cy="540000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2BF455D-F503-4A10-9FE5-53C13D587A47}"/>
              </a:ext>
            </a:extLst>
          </p:cNvPr>
          <p:cNvCxnSpPr>
            <a:cxnSpLocks/>
          </p:cNvCxnSpPr>
          <p:nvPr/>
        </p:nvCxnSpPr>
        <p:spPr>
          <a:xfrm>
            <a:off x="3365308" y="952722"/>
            <a:ext cx="463010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EC6E37F-03BE-40AB-86CB-8A6C6165714A}"/>
              </a:ext>
            </a:extLst>
          </p:cNvPr>
          <p:cNvCxnSpPr>
            <a:stCxn id="5" idx="2"/>
          </p:cNvCxnSpPr>
          <p:nvPr/>
        </p:nvCxnSpPr>
        <p:spPr>
          <a:xfrm>
            <a:off x="5748701" y="628392"/>
            <a:ext cx="0" cy="32433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2E66FF0-3FC4-4612-80A2-033DAE70FE3D}"/>
              </a:ext>
            </a:extLst>
          </p:cNvPr>
          <p:cNvCxnSpPr/>
          <p:nvPr/>
        </p:nvCxnSpPr>
        <p:spPr>
          <a:xfrm>
            <a:off x="5748701" y="936260"/>
            <a:ext cx="0" cy="32433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549D6A9-9DAE-471B-A4AF-58CE3453D962}"/>
              </a:ext>
            </a:extLst>
          </p:cNvPr>
          <p:cNvCxnSpPr/>
          <p:nvPr/>
        </p:nvCxnSpPr>
        <p:spPr>
          <a:xfrm>
            <a:off x="3365308" y="955310"/>
            <a:ext cx="0" cy="288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AF366E0A-4FF6-4AD3-9840-18EAF06B07E4}"/>
              </a:ext>
            </a:extLst>
          </p:cNvPr>
          <p:cNvCxnSpPr/>
          <p:nvPr/>
        </p:nvCxnSpPr>
        <p:spPr>
          <a:xfrm>
            <a:off x="7995417" y="955310"/>
            <a:ext cx="0" cy="2880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B3BA7B0B-5EB9-4D15-86A9-6256D31AC18B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5400000">
            <a:off x="2052080" y="753781"/>
            <a:ext cx="390297" cy="1957912"/>
          </a:xfrm>
          <a:prstGeom prst="bentConnector3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9713B13E-F43B-4677-9D80-224F045323B1}"/>
              </a:ext>
            </a:extLst>
          </p:cNvPr>
          <p:cNvCxnSpPr>
            <a:stCxn id="15" idx="2"/>
            <a:endCxn id="16" idx="1"/>
          </p:cNvCxnSpPr>
          <p:nvPr/>
        </p:nvCxnSpPr>
        <p:spPr>
          <a:xfrm rot="16200000" flipH="1">
            <a:off x="1878717" y="1779106"/>
            <a:ext cx="356646" cy="1577536"/>
          </a:xfrm>
          <a:prstGeom prst="bentConnector2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E8628541-39CF-44B9-8FBD-7300305A20CF}"/>
              </a:ext>
            </a:extLst>
          </p:cNvPr>
          <p:cNvSpPr/>
          <p:nvPr/>
        </p:nvSpPr>
        <p:spPr>
          <a:xfrm>
            <a:off x="1915230" y="3298457"/>
            <a:ext cx="2914649" cy="2517886"/>
          </a:xfrm>
          <a:prstGeom prst="roundRect">
            <a:avLst>
              <a:gd name="adj" fmla="val 2544"/>
            </a:avLst>
          </a:prstGeom>
          <a:noFill/>
          <a:ln w="6350">
            <a:solidFill>
              <a:schemeClr val="accent3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349B6745-889F-411E-8100-83266AF307AC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 rot="16200000" flipH="1">
            <a:off x="9499823" y="91412"/>
            <a:ext cx="284310" cy="3176664"/>
          </a:xfrm>
          <a:prstGeom prst="bentConnector3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ACE85114-1AE4-4D9A-9BC3-5FCE6F59C647}"/>
              </a:ext>
            </a:extLst>
          </p:cNvPr>
          <p:cNvCxnSpPr>
            <a:stCxn id="27" idx="1"/>
            <a:endCxn id="28" idx="3"/>
          </p:cNvCxnSpPr>
          <p:nvPr/>
        </p:nvCxnSpPr>
        <p:spPr>
          <a:xfrm flipH="1">
            <a:off x="10404789" y="2052732"/>
            <a:ext cx="348467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38907F45-89EA-4AE0-AEEE-8155CBBDB9DF}"/>
              </a:ext>
            </a:extLst>
          </p:cNvPr>
          <p:cNvCxnSpPr>
            <a:stCxn id="28" idx="2"/>
            <a:endCxn id="29" idx="3"/>
          </p:cNvCxnSpPr>
          <p:nvPr/>
        </p:nvCxnSpPr>
        <p:spPr>
          <a:xfrm rot="5400000">
            <a:off x="9324758" y="2416297"/>
            <a:ext cx="512093" cy="246626"/>
          </a:xfrm>
          <a:prstGeom prst="bentConnector2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3101CE-4F48-454E-9540-5E81C55A9CF7}"/>
              </a:ext>
            </a:extLst>
          </p:cNvPr>
          <p:cNvSpPr/>
          <p:nvPr/>
        </p:nvSpPr>
        <p:spPr>
          <a:xfrm>
            <a:off x="7049908" y="3265991"/>
            <a:ext cx="2914649" cy="2517886"/>
          </a:xfrm>
          <a:prstGeom prst="roundRect">
            <a:avLst>
              <a:gd name="adj" fmla="val 2544"/>
            </a:avLst>
          </a:prstGeom>
          <a:noFill/>
          <a:ln w="6350">
            <a:solidFill>
              <a:schemeClr val="accent3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C58D8D5-C900-41F6-A49B-3BCBE149C8F7}"/>
              </a:ext>
            </a:extLst>
          </p:cNvPr>
          <p:cNvSpPr txBox="1"/>
          <p:nvPr/>
        </p:nvSpPr>
        <p:spPr>
          <a:xfrm>
            <a:off x="2587724" y="3741323"/>
            <a:ext cx="156966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1200" dirty="0"/>
              <a:t>将点云进行平移变换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04746007-F59B-4079-9064-895E7B3AF203}"/>
              </a:ext>
            </a:extLst>
          </p:cNvPr>
          <p:cNvSpPr txBox="1"/>
          <p:nvPr/>
        </p:nvSpPr>
        <p:spPr>
          <a:xfrm>
            <a:off x="2510779" y="4318652"/>
            <a:ext cx="17235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1200" dirty="0"/>
              <a:t>新位置的点云进行修补</a:t>
            </a: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82D14BB7-2868-4A0F-AFD7-D525B5CA705B}"/>
              </a:ext>
            </a:extLst>
          </p:cNvPr>
          <p:cNvCxnSpPr>
            <a:cxnSpLocks/>
            <a:stCxn id="16" idx="2"/>
            <a:endCxn id="78" idx="0"/>
          </p:cNvCxnSpPr>
          <p:nvPr/>
        </p:nvCxnSpPr>
        <p:spPr>
          <a:xfrm flipH="1">
            <a:off x="3372554" y="3069362"/>
            <a:ext cx="1" cy="671961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连接符: 肘形 88">
            <a:extLst>
              <a:ext uri="{FF2B5EF4-FFF2-40B4-BE49-F238E27FC236}">
                <a16:creationId xmlns:a16="http://schemas.microsoft.com/office/drawing/2014/main" id="{37AEDADE-8E41-4FED-99B9-93BD46429BDD}"/>
              </a:ext>
            </a:extLst>
          </p:cNvPr>
          <p:cNvCxnSpPr>
            <a:cxnSpLocks/>
          </p:cNvCxnSpPr>
          <p:nvPr/>
        </p:nvCxnSpPr>
        <p:spPr>
          <a:xfrm rot="10800000">
            <a:off x="4157322" y="3879824"/>
            <a:ext cx="1584000" cy="645111"/>
          </a:xfrm>
          <a:prstGeom prst="bentConnector3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8ECEF8A8-EB1C-4E1B-B3E1-07C8B1731C0C}"/>
              </a:ext>
            </a:extLst>
          </p:cNvPr>
          <p:cNvCxnSpPr>
            <a:cxnSpLocks/>
          </p:cNvCxnSpPr>
          <p:nvPr/>
        </p:nvCxnSpPr>
        <p:spPr>
          <a:xfrm flipH="1">
            <a:off x="3365307" y="4018322"/>
            <a:ext cx="1" cy="28800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B16A33B4-EE9A-4B47-BFEF-27DD92B17AF6}"/>
              </a:ext>
            </a:extLst>
          </p:cNvPr>
          <p:cNvSpPr txBox="1"/>
          <p:nvPr/>
        </p:nvSpPr>
        <p:spPr>
          <a:xfrm>
            <a:off x="2972443" y="4903428"/>
            <a:ext cx="8002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1200" dirty="0"/>
              <a:t>点云渲染</a:t>
            </a:r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857048E4-6CE0-47AB-B605-5A5E078376D1}"/>
              </a:ext>
            </a:extLst>
          </p:cNvPr>
          <p:cNvCxnSpPr>
            <a:cxnSpLocks/>
          </p:cNvCxnSpPr>
          <p:nvPr/>
        </p:nvCxnSpPr>
        <p:spPr>
          <a:xfrm flipH="1">
            <a:off x="3365306" y="4605539"/>
            <a:ext cx="1" cy="28800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ABC17FD3-D28A-4520-ADB8-941487A918A2}"/>
              </a:ext>
            </a:extLst>
          </p:cNvPr>
          <p:cNvCxnSpPr>
            <a:cxnSpLocks/>
            <a:stCxn id="91" idx="2"/>
          </p:cNvCxnSpPr>
          <p:nvPr/>
        </p:nvCxnSpPr>
        <p:spPr>
          <a:xfrm rot="5400000" flipH="1">
            <a:off x="1870701" y="3678576"/>
            <a:ext cx="691863" cy="2311841"/>
          </a:xfrm>
          <a:prstGeom prst="bentConnector4">
            <a:avLst>
              <a:gd name="adj1" fmla="val -33041"/>
              <a:gd name="adj2" fmla="val 58653"/>
            </a:avLst>
          </a:prstGeom>
          <a:ln w="952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0CB66729-BB3E-4F08-AE1A-57CE4738F0A8}"/>
              </a:ext>
            </a:extLst>
          </p:cNvPr>
          <p:cNvSpPr txBox="1"/>
          <p:nvPr/>
        </p:nvSpPr>
        <p:spPr>
          <a:xfrm>
            <a:off x="10644964" y="3460974"/>
            <a:ext cx="8002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1200" dirty="0"/>
              <a:t>起始图片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9A48B92-1723-44ED-89BA-18C613ACD248}"/>
              </a:ext>
            </a:extLst>
          </p:cNvPr>
          <p:cNvSpPr txBox="1"/>
          <p:nvPr/>
        </p:nvSpPr>
        <p:spPr>
          <a:xfrm>
            <a:off x="10644964" y="5336919"/>
            <a:ext cx="8002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1200" dirty="0"/>
              <a:t>结束图片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BF094B6-85F7-42CB-A615-F4C61E9A0E8D}"/>
              </a:ext>
            </a:extLst>
          </p:cNvPr>
          <p:cNvCxnSpPr>
            <a:cxnSpLocks/>
          </p:cNvCxnSpPr>
          <p:nvPr/>
        </p:nvCxnSpPr>
        <p:spPr>
          <a:xfrm>
            <a:off x="11045073" y="3847359"/>
            <a:ext cx="0" cy="1355154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0CCD10CB-4D26-4CA0-B4D3-54663365B0E7}"/>
              </a:ext>
            </a:extLst>
          </p:cNvPr>
          <p:cNvSpPr txBox="1"/>
          <p:nvPr/>
        </p:nvSpPr>
        <p:spPr>
          <a:xfrm>
            <a:off x="10414131" y="6238455"/>
            <a:ext cx="126188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 sz="1200" dirty="0"/>
              <a:t>组合成特效视频</a:t>
            </a: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338EA13E-24B6-4048-9948-E6E27A620EA1}"/>
              </a:ext>
            </a:extLst>
          </p:cNvPr>
          <p:cNvCxnSpPr>
            <a:cxnSpLocks/>
          </p:cNvCxnSpPr>
          <p:nvPr/>
        </p:nvCxnSpPr>
        <p:spPr>
          <a:xfrm>
            <a:off x="11045073" y="5698455"/>
            <a:ext cx="0" cy="540000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6D283D3-B039-4FD9-A289-DA24AFD57799}"/>
              </a:ext>
            </a:extLst>
          </p:cNvPr>
          <p:cNvSpPr txBox="1"/>
          <p:nvPr/>
        </p:nvSpPr>
        <p:spPr>
          <a:xfrm>
            <a:off x="7362817" y="4294101"/>
            <a:ext cx="21852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ctr"/>
            <a:r>
              <a:rPr lang="zh-CN" altLang="en-US" dirty="0"/>
              <a:t>沿着光线路径，</a:t>
            </a:r>
            <a:endParaRPr lang="en-US" altLang="zh-CN" dirty="0"/>
          </a:p>
          <a:p>
            <a:pPr algn="ctr"/>
            <a:r>
              <a:rPr lang="zh-CN" altLang="en-US" dirty="0"/>
              <a:t>对体素密度和辐射强度定积分</a:t>
            </a:r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B2BFDC1F-618D-4910-9F89-ABA5B407833B}"/>
              </a:ext>
            </a:extLst>
          </p:cNvPr>
          <p:cNvCxnSpPr>
            <a:cxnSpLocks/>
          </p:cNvCxnSpPr>
          <p:nvPr/>
        </p:nvCxnSpPr>
        <p:spPr>
          <a:xfrm flipH="1">
            <a:off x="8453404" y="3026489"/>
            <a:ext cx="352" cy="618322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2F95A74-1257-408E-AF8E-86FE79287415}"/>
              </a:ext>
            </a:extLst>
          </p:cNvPr>
          <p:cNvCxnSpPr>
            <a:cxnSpLocks/>
          </p:cNvCxnSpPr>
          <p:nvPr/>
        </p:nvCxnSpPr>
        <p:spPr>
          <a:xfrm>
            <a:off x="8453404" y="4110350"/>
            <a:ext cx="2020" cy="18000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连接符: 肘形 107">
            <a:extLst>
              <a:ext uri="{FF2B5EF4-FFF2-40B4-BE49-F238E27FC236}">
                <a16:creationId xmlns:a16="http://schemas.microsoft.com/office/drawing/2014/main" id="{4A6611AB-75A5-4969-B797-4BB9C168AD83}"/>
              </a:ext>
            </a:extLst>
          </p:cNvPr>
          <p:cNvCxnSpPr>
            <a:stCxn id="101" idx="2"/>
          </p:cNvCxnSpPr>
          <p:nvPr/>
        </p:nvCxnSpPr>
        <p:spPr>
          <a:xfrm rot="16200000" flipH="1">
            <a:off x="9681362" y="3529827"/>
            <a:ext cx="137773" cy="2589649"/>
          </a:xfrm>
          <a:prstGeom prst="bentConnector2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连接符: 肘形 109">
            <a:extLst>
              <a:ext uri="{FF2B5EF4-FFF2-40B4-BE49-F238E27FC236}">
                <a16:creationId xmlns:a16="http://schemas.microsoft.com/office/drawing/2014/main" id="{7BDC96D1-964A-46CA-BD52-5144F5C9C58B}"/>
              </a:ext>
            </a:extLst>
          </p:cNvPr>
          <p:cNvCxnSpPr>
            <a:endCxn id="30" idx="1"/>
          </p:cNvCxnSpPr>
          <p:nvPr/>
        </p:nvCxnSpPr>
        <p:spPr>
          <a:xfrm flipV="1">
            <a:off x="5700423" y="3872377"/>
            <a:ext cx="2027010" cy="652558"/>
          </a:xfrm>
          <a:prstGeom prst="bentConnector3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240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06D155F8-F464-3541-B01E-D42675406EED}"/>
              </a:ext>
            </a:extLst>
          </p:cNvPr>
          <p:cNvSpPr/>
          <p:nvPr/>
        </p:nvSpPr>
        <p:spPr>
          <a:xfrm>
            <a:off x="4657713" y="3673552"/>
            <a:ext cx="3282719" cy="20689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FFC000"/>
                </a:solidFill>
              </a:rPr>
              <a:t>市场拓展：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algn="ctr"/>
            <a:r>
              <a:rPr kumimoji="1" lang="zh-CN" altLang="en-US" dirty="0"/>
              <a:t>成熟的销售网络关系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老客户资源整合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合作伙伴机制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E861DB8-6A06-3245-8B70-113428AB1A41}"/>
              </a:ext>
            </a:extLst>
          </p:cNvPr>
          <p:cNvSpPr/>
          <p:nvPr/>
        </p:nvSpPr>
        <p:spPr>
          <a:xfrm>
            <a:off x="8699858" y="3651493"/>
            <a:ext cx="3099644" cy="20739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FFC000"/>
                </a:solidFill>
              </a:rPr>
              <a:t>收入来源：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algn="ctr"/>
            <a:r>
              <a:rPr kumimoji="1" lang="zh-CN" altLang="en-US" dirty="0"/>
              <a:t>为企业开发定制化的</a:t>
            </a:r>
            <a:r>
              <a:rPr kumimoji="1" lang="en-US" altLang="zh-CN" dirty="0"/>
              <a:t>AIOS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依托平台升级、研发新功能，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开放公有</a:t>
            </a:r>
            <a:r>
              <a:rPr kumimoji="1" lang="en-US" altLang="zh-CN" dirty="0"/>
              <a:t>SDK</a:t>
            </a:r>
            <a:r>
              <a:rPr kumimoji="1" lang="zh-CN" altLang="en-US" dirty="0"/>
              <a:t>服务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B0A1DE0-D2C0-6149-8E8B-17D459C82FF5}"/>
              </a:ext>
            </a:extLst>
          </p:cNvPr>
          <p:cNvSpPr/>
          <p:nvPr/>
        </p:nvSpPr>
        <p:spPr>
          <a:xfrm>
            <a:off x="623950" y="3668615"/>
            <a:ext cx="3279549" cy="20739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FFC000"/>
                </a:solidFill>
              </a:rPr>
              <a:t>核心资源：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algn="ctr"/>
            <a:r>
              <a:rPr kumimoji="1" lang="zh-CN" altLang="en-US" dirty="0"/>
              <a:t>成熟的</a:t>
            </a:r>
            <a:r>
              <a:rPr kumimoji="1" lang="en-US" altLang="zh-CN" dirty="0"/>
              <a:t>AI</a:t>
            </a:r>
            <a:r>
              <a:rPr kumimoji="1" lang="zh-CN" altLang="en-US" dirty="0"/>
              <a:t>平台</a:t>
            </a:r>
            <a:r>
              <a:rPr kumimoji="1" lang="en-US" altLang="zh-CN" dirty="0"/>
              <a:t>AIOS</a:t>
            </a:r>
            <a:r>
              <a:rPr kumimoji="1" lang="zh-CN" altLang="en-US" dirty="0"/>
              <a:t>、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深厚的</a:t>
            </a:r>
            <a:r>
              <a:rPr kumimoji="1" lang="en-US" altLang="zh-CN" dirty="0"/>
              <a:t>AI</a:t>
            </a:r>
            <a:r>
              <a:rPr kumimoji="1" lang="zh-CN" altLang="en-US" dirty="0"/>
              <a:t>技术积累、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AI</a:t>
            </a:r>
            <a:r>
              <a:rPr kumimoji="1" lang="zh-CN" altLang="en-US" dirty="0"/>
              <a:t>人才丰富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大量的客户资源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销售网络多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1B01BEA-AC36-8444-AA1F-78D6E6E9ABA3}"/>
              </a:ext>
            </a:extLst>
          </p:cNvPr>
          <p:cNvSpPr txBox="1"/>
          <p:nvPr/>
        </p:nvSpPr>
        <p:spPr>
          <a:xfrm>
            <a:off x="5193185" y="2024463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3">
                    <a:lumMod val="75000"/>
                  </a:schemeClr>
                </a:solidFill>
              </a:rPr>
              <a:t>商业模式</a:t>
            </a:r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E05561A8-4A26-3244-90C3-75F46EAC112A}"/>
              </a:ext>
            </a:extLst>
          </p:cNvPr>
          <p:cNvSpPr/>
          <p:nvPr/>
        </p:nvSpPr>
        <p:spPr>
          <a:xfrm>
            <a:off x="3641641" y="206022"/>
            <a:ext cx="2281929" cy="13560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FFC000"/>
                </a:solidFill>
              </a:rPr>
              <a:t>目标客户：</a:t>
            </a:r>
            <a:endParaRPr kumimoji="1" lang="en-US" altLang="zh-CN" sz="1400" dirty="0">
              <a:solidFill>
                <a:srgbClr val="FFC000"/>
              </a:solidFill>
            </a:endParaRPr>
          </a:p>
          <a:p>
            <a:r>
              <a:rPr kumimoji="1" lang="zh-CN" altLang="en-US" sz="1400" dirty="0"/>
              <a:t>电商平台、流量网站、好物分享平台、零售商官方网站等</a:t>
            </a:r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D171D57F-391D-B04D-9E75-6FC559B11DB9}"/>
              </a:ext>
            </a:extLst>
          </p:cNvPr>
          <p:cNvSpPr/>
          <p:nvPr/>
        </p:nvSpPr>
        <p:spPr>
          <a:xfrm>
            <a:off x="6874122" y="131581"/>
            <a:ext cx="2132621" cy="150491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FFC000"/>
                </a:solidFill>
              </a:rPr>
              <a:t>客户需求：</a:t>
            </a:r>
            <a:endParaRPr kumimoji="1" lang="en-US" altLang="zh-CN" sz="1400" dirty="0">
              <a:solidFill>
                <a:srgbClr val="FFC000"/>
              </a:solidFill>
            </a:endParaRPr>
          </a:p>
          <a:p>
            <a:r>
              <a:rPr kumimoji="1" lang="zh-CN" altLang="en-US" sz="1400" dirty="0"/>
              <a:t>为其客户提供廉价快速的商品</a:t>
            </a:r>
            <a:r>
              <a:rPr kumimoji="1" lang="en-US" altLang="zh-CN" sz="1400" dirty="0"/>
              <a:t>3d</a:t>
            </a:r>
            <a:r>
              <a:rPr kumimoji="1" lang="zh-CN" altLang="en-US" sz="1400" dirty="0"/>
              <a:t>广告生成方案</a:t>
            </a:r>
          </a:p>
        </p:txBody>
      </p:sp>
      <p:cxnSp>
        <p:nvCxnSpPr>
          <p:cNvPr id="137" name="直线连接符 136">
            <a:extLst>
              <a:ext uri="{FF2B5EF4-FFF2-40B4-BE49-F238E27FC236}">
                <a16:creationId xmlns:a16="http://schemas.microsoft.com/office/drawing/2014/main" id="{B3314217-2BD9-3D41-9857-C6A5EE75C024}"/>
              </a:ext>
            </a:extLst>
          </p:cNvPr>
          <p:cNvCxnSpPr>
            <a:cxnSpLocks/>
            <a:stCxn id="7" idx="2"/>
            <a:endCxn id="10" idx="6"/>
          </p:cNvCxnSpPr>
          <p:nvPr/>
        </p:nvCxnSpPr>
        <p:spPr>
          <a:xfrm flipH="1" flipV="1">
            <a:off x="3903499" y="4705566"/>
            <a:ext cx="754214" cy="2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DEC72304-65C1-8244-849F-640BF7812164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7940432" y="4688444"/>
            <a:ext cx="759426" cy="19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07C081DE-0CF4-1F44-BEDF-616259A72534}"/>
              </a:ext>
            </a:extLst>
          </p:cNvPr>
          <p:cNvCxnSpPr>
            <a:cxnSpLocks/>
            <a:stCxn id="9" idx="0"/>
            <a:endCxn id="128" idx="5"/>
          </p:cNvCxnSpPr>
          <p:nvPr/>
        </p:nvCxnSpPr>
        <p:spPr>
          <a:xfrm flipH="1" flipV="1">
            <a:off x="8694428" y="1416102"/>
            <a:ext cx="1555252" cy="2235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4DA8925D-D983-0442-882E-EDED1FF5A3A8}"/>
              </a:ext>
            </a:extLst>
          </p:cNvPr>
          <p:cNvCxnSpPr>
            <a:cxnSpLocks/>
            <a:stCxn id="128" idx="2"/>
            <a:endCxn id="127" idx="6"/>
          </p:cNvCxnSpPr>
          <p:nvPr/>
        </p:nvCxnSpPr>
        <p:spPr>
          <a:xfrm flipH="1">
            <a:off x="5923570" y="884036"/>
            <a:ext cx="9505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51927866-8796-B94E-B9DC-AB0A6B727628}"/>
              </a:ext>
            </a:extLst>
          </p:cNvPr>
          <p:cNvCxnSpPr>
            <a:cxnSpLocks/>
            <a:stCxn id="127" idx="3"/>
            <a:endCxn id="10" idx="0"/>
          </p:cNvCxnSpPr>
          <p:nvPr/>
        </p:nvCxnSpPr>
        <p:spPr>
          <a:xfrm flipH="1">
            <a:off x="2263725" y="1363464"/>
            <a:ext cx="1712097" cy="23051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80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AE28DA2B-1BAD-4370-892D-1635A30ED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3" y="332909"/>
            <a:ext cx="11222357" cy="63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711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1891</TotalTime>
  <Words>2511</Words>
  <Application>Microsoft Office PowerPoint</Application>
  <PresentationFormat>宽屏</PresentationFormat>
  <Paragraphs>199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等线</vt:lpstr>
      <vt:lpstr>Arial</vt:lpstr>
      <vt:lpstr>Cambria Math</vt:lpstr>
      <vt:lpstr>Century Gothic</vt:lpstr>
      <vt:lpstr>Wingdings</vt:lpstr>
      <vt:lpstr>Wingdings 3</vt:lpstr>
      <vt:lpstr>离子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3D相机加持下的动态特效合成</dc:title>
  <dc:creator>Zhang Davin</dc:creator>
  <cp:lastModifiedBy>Zhang Davin</cp:lastModifiedBy>
  <cp:revision>274</cp:revision>
  <dcterms:created xsi:type="dcterms:W3CDTF">2021-10-10T09:48:37Z</dcterms:created>
  <dcterms:modified xsi:type="dcterms:W3CDTF">2021-10-23T01:00:06Z</dcterms:modified>
</cp:coreProperties>
</file>